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g"/>
  <Override PartName="/ppt/presentation.xml" ContentType="application/vnd.openxmlformats-officedocument.presentationml.presentation.main+xml"/>
  <Override PartName="/ppt/slides/slide7.xml" ContentType="application/vnd.openxmlformats-officedocument.presentationml.slide+xml"/>
  <Override PartName="/ppt/slides/slide1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1"/>
  </p:sldMasterIdLst>
  <p:notesMasterIdLst>
    <p:notesMasterId r:id="rId19"/>
  </p:notesMasterIdLst>
  <p:sldIdLst>
    <p:sldId id="256" r:id="rId2"/>
    <p:sldId id="257" r:id="rId3"/>
    <p:sldId id="258" r:id="rId4"/>
    <p:sldId id="264" r:id="rId5"/>
    <p:sldId id="262" r:id="rId6"/>
    <p:sldId id="263" r:id="rId7"/>
    <p:sldId id="265" r:id="rId8"/>
    <p:sldId id="268" r:id="rId9"/>
    <p:sldId id="266" r:id="rId10"/>
    <p:sldId id="275" r:id="rId11"/>
    <p:sldId id="267" r:id="rId12"/>
    <p:sldId id="277" r:id="rId13"/>
    <p:sldId id="278" r:id="rId14"/>
    <p:sldId id="279" r:id="rId15"/>
    <p:sldId id="280" r:id="rId16"/>
    <p:sldId id="281" r:id="rId17"/>
    <p:sldId id="282"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74" autoAdjust="0"/>
    <p:restoredTop sz="94660"/>
  </p:normalViewPr>
  <p:slideViewPr>
    <p:cSldViewPr snapToGrid="0">
      <p:cViewPr varScale="1">
        <p:scale>
          <a:sx n="70" d="100"/>
          <a:sy n="70" d="100"/>
        </p:scale>
        <p:origin x="79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F49D9-F699-4AE9-8D68-D743D6DA5FC3}" type="datetimeFigureOut">
              <a:rPr lang="en-US" smtClean="0"/>
              <a:t>12/19/2017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3CAC3E-6EEC-4D4D-80E2-B504FD99DDA7}" type="slidenum">
              <a:rPr lang="en-US" smtClean="0"/>
              <a:t>‹#›</a:t>
            </a:fld>
            <a:endParaRPr lang="en-US"/>
          </a:p>
        </p:txBody>
      </p:sp>
    </p:spTree>
    <p:extLst>
      <p:ext uri="{BB962C8B-B14F-4D97-AF65-F5344CB8AC3E}">
        <p14:creationId xmlns:p14="http://schemas.microsoft.com/office/powerpoint/2010/main" val="2107207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961900" y="3785246"/>
            <a:ext cx="6955600" cy="1546500"/>
          </a:xfrm>
          <a:prstGeom prst="rect">
            <a:avLst/>
          </a:prstGeom>
        </p:spPr>
        <p:txBody>
          <a:bodyPr wrap="square" lIns="91425" tIns="91425" rIns="91425" bIns="91425" anchor="t" anchorCtr="0"/>
          <a:lstStyle>
            <a:lvl1pPr lvl="0">
              <a:spcBef>
                <a:spcPts val="0"/>
              </a:spcBef>
              <a:buClr>
                <a:srgbClr val="2185C5"/>
              </a:buClr>
              <a:buSzPct val="100000"/>
              <a:defRPr sz="4800">
                <a:solidFill>
                  <a:srgbClr val="2185C5"/>
                </a:solidFill>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smtClean="0"/>
              <a:t>Click to edit Master title style</a:t>
            </a:r>
            <a:endParaRPr/>
          </a:p>
        </p:txBody>
      </p:sp>
      <p:sp>
        <p:nvSpPr>
          <p:cNvPr id="10" name="Shape 10"/>
          <p:cNvSpPr/>
          <p:nvPr/>
        </p:nvSpPr>
        <p:spPr>
          <a:xfrm>
            <a:off x="7917661" y="3377550"/>
            <a:ext cx="9624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11" name="Shape 11"/>
          <p:cNvSpPr/>
          <p:nvPr/>
        </p:nvSpPr>
        <p:spPr>
          <a:xfrm>
            <a:off x="8879815" y="3377550"/>
            <a:ext cx="9624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12" name="Shape 12"/>
          <p:cNvSpPr/>
          <p:nvPr/>
        </p:nvSpPr>
        <p:spPr>
          <a:xfrm>
            <a:off x="-1" y="3377550"/>
            <a:ext cx="9624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13" name="Shape 13"/>
          <p:cNvSpPr/>
          <p:nvPr/>
        </p:nvSpPr>
        <p:spPr>
          <a:xfrm>
            <a:off x="961900" y="3377550"/>
            <a:ext cx="69556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311191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lank color background">
    <p:bg>
      <p:bgPr>
        <a:solidFill>
          <a:srgbClr val="2185C5"/>
        </a:solidFill>
        <a:effectLst/>
      </p:bgPr>
    </p:bg>
    <p:spTree>
      <p:nvGrpSpPr>
        <p:cNvPr id="1" name="Shape 69"/>
        <p:cNvGrpSpPr/>
        <p:nvPr/>
      </p:nvGrpSpPr>
      <p:grpSpPr>
        <a:xfrm>
          <a:off x="0" y="0"/>
          <a:ext cx="0" cy="0"/>
          <a:chOff x="0" y="0"/>
          <a:chExt cx="0" cy="0"/>
        </a:xfrm>
      </p:grpSpPr>
      <p:sp>
        <p:nvSpPr>
          <p:cNvPr id="70" name="Shape 70"/>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71" name="Shape 71"/>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72" name="Shape 72"/>
          <p:cNvSpPr/>
          <p:nvPr/>
        </p:nvSpPr>
        <p:spPr>
          <a:xfrm>
            <a:off x="0" y="6755100"/>
            <a:ext cx="1191600" cy="102900"/>
          </a:xfrm>
          <a:prstGeom prst="rect">
            <a:avLst/>
          </a:prstGeom>
          <a:solidFill>
            <a:srgbClr val="FFFFFF"/>
          </a:solidFill>
          <a:ln>
            <a:noFill/>
          </a:ln>
        </p:spPr>
        <p:txBody>
          <a:bodyPr wrap="square" lIns="91425" tIns="91425" rIns="91425" bIns="91425" anchor="ctr" anchorCtr="0">
            <a:noAutofit/>
          </a:bodyPr>
          <a:lstStyle/>
          <a:p>
            <a:pPr lvl="0">
              <a:spcBef>
                <a:spcPts val="0"/>
              </a:spcBef>
              <a:buNone/>
            </a:pPr>
            <a:endParaRPr sz="1800"/>
          </a:p>
        </p:txBody>
      </p:sp>
      <p:sp>
        <p:nvSpPr>
          <p:cNvPr id="73" name="Shape 73"/>
          <p:cNvSpPr/>
          <p:nvPr/>
        </p:nvSpPr>
        <p:spPr>
          <a:xfrm>
            <a:off x="1191613" y="6755100"/>
            <a:ext cx="86168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1437197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A795426-9D11-47D3-BC52-1195E8F8EDF9}" type="datetimeFigureOut">
              <a:rPr lang="en-US" smtClean="0"/>
              <a:t>12/19/2017</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458BBB1C-6BDE-4A11-8CB1-014AC20A1CFA}" type="slidenum">
              <a:rPr lang="en-US" smtClean="0"/>
              <a:t>‹#›</a:t>
            </a:fld>
            <a:endParaRPr lang="en-US"/>
          </a:p>
        </p:txBody>
      </p:sp>
    </p:spTree>
    <p:extLst>
      <p:ext uri="{BB962C8B-B14F-4D97-AF65-F5344CB8AC3E}">
        <p14:creationId xmlns:p14="http://schemas.microsoft.com/office/powerpoint/2010/main" val="294102163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A795426-9D11-47D3-BC52-1195E8F8EDF9}"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458BBB1C-6BDE-4A11-8CB1-014AC20A1CFA}" type="slidenum">
              <a:rPr lang="en-US" smtClean="0"/>
              <a:t>‹#›</a:t>
            </a:fld>
            <a:endParaRPr lang="en-US"/>
          </a:p>
        </p:txBody>
      </p:sp>
    </p:spTree>
    <p:extLst>
      <p:ext uri="{BB962C8B-B14F-4D97-AF65-F5344CB8AC3E}">
        <p14:creationId xmlns:p14="http://schemas.microsoft.com/office/powerpoint/2010/main" val="3723882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10363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524000" y="1981200"/>
            <a:ext cx="10363200" cy="4114800"/>
          </a:xfrm>
        </p:spPr>
        <p:txBody>
          <a:bodyPr/>
          <a:lstStyle/>
          <a:p>
            <a:endParaRPr lang="en-US"/>
          </a:p>
        </p:txBody>
      </p:sp>
      <p:sp>
        <p:nvSpPr>
          <p:cNvPr id="4" name="Date Placeholder 3"/>
          <p:cNvSpPr>
            <a:spLocks noGrp="1"/>
          </p:cNvSpPr>
          <p:nvPr>
            <p:ph type="dt" sz="half" idx="10"/>
          </p:nvPr>
        </p:nvSpPr>
        <p:spPr>
          <a:xfrm>
            <a:off x="1524000" y="6248400"/>
            <a:ext cx="2540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4775200" y="6248400"/>
            <a:ext cx="38608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9347200" y="6248400"/>
            <a:ext cx="2540000" cy="457200"/>
          </a:xfrm>
        </p:spPr>
        <p:txBody>
          <a:bodyPr/>
          <a:lstStyle>
            <a:lvl1pPr>
              <a:defRPr/>
            </a:lvl1pPr>
          </a:lstStyle>
          <a:p>
            <a:fld id="{8131299A-3312-4FF0-A1FE-5E64DCBF757F}" type="slidenum">
              <a:rPr lang="en-US" altLang="en-US"/>
              <a:pPr/>
              <a:t>‹#›</a:t>
            </a:fld>
            <a:endParaRPr lang="en-US" altLang="en-US"/>
          </a:p>
        </p:txBody>
      </p:sp>
    </p:spTree>
    <p:extLst>
      <p:ext uri="{BB962C8B-B14F-4D97-AF65-F5344CB8AC3E}">
        <p14:creationId xmlns:p14="http://schemas.microsoft.com/office/powerpoint/2010/main" val="1499210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ubtitle">
    <p:spTree>
      <p:nvGrpSpPr>
        <p:cNvPr id="1" name="Shape 14"/>
        <p:cNvGrpSpPr/>
        <p:nvPr/>
      </p:nvGrpSpPr>
      <p:grpSpPr>
        <a:xfrm>
          <a:off x="0" y="0"/>
          <a:ext cx="0" cy="0"/>
          <a:chOff x="0" y="0"/>
          <a:chExt cx="0" cy="0"/>
        </a:xfrm>
      </p:grpSpPr>
      <p:sp>
        <p:nvSpPr>
          <p:cNvPr id="15" name="Shape 15"/>
          <p:cNvSpPr/>
          <p:nvPr/>
        </p:nvSpPr>
        <p:spPr>
          <a:xfrm>
            <a:off x="0" y="0"/>
            <a:ext cx="12192000" cy="53238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
        <p:nvSpPr>
          <p:cNvPr id="16" name="Shape 16"/>
          <p:cNvSpPr txBox="1">
            <a:spLocks noGrp="1"/>
          </p:cNvSpPr>
          <p:nvPr>
            <p:ph type="ctrTitle"/>
          </p:nvPr>
        </p:nvSpPr>
        <p:spPr>
          <a:xfrm>
            <a:off x="914400" y="2111123"/>
            <a:ext cx="10363200" cy="1546500"/>
          </a:xfrm>
          <a:prstGeom prst="rect">
            <a:avLst/>
          </a:prstGeom>
        </p:spPr>
        <p:txBody>
          <a:bodyPr wrap="square" lIns="91425" tIns="91425" rIns="91425" bIns="91425" anchor="b" anchorCtr="0"/>
          <a:lstStyle>
            <a:lvl1pPr lvl="0" algn="ctr" rtl="0">
              <a:spcBef>
                <a:spcPts val="0"/>
              </a:spcBef>
              <a:buClr>
                <a:srgbClr val="FFFFFF"/>
              </a:buClr>
              <a:buSzPct val="100000"/>
              <a:defRPr sz="4800">
                <a:solidFill>
                  <a:srgbClr val="FFFFFF"/>
                </a:solidFill>
              </a:defRPr>
            </a:lvl1pPr>
            <a:lvl2pPr lvl="1" algn="ctr" rtl="0">
              <a:spcBef>
                <a:spcPts val="0"/>
              </a:spcBef>
              <a:buClr>
                <a:srgbClr val="FFFFFF"/>
              </a:buClr>
              <a:buSzPct val="100000"/>
              <a:defRPr sz="4800">
                <a:solidFill>
                  <a:srgbClr val="FFFFFF"/>
                </a:solidFill>
              </a:defRPr>
            </a:lvl2pPr>
            <a:lvl3pPr lvl="2" algn="ctr" rtl="0">
              <a:spcBef>
                <a:spcPts val="0"/>
              </a:spcBef>
              <a:buClr>
                <a:srgbClr val="FFFFFF"/>
              </a:buClr>
              <a:buSzPct val="100000"/>
              <a:defRPr sz="4800">
                <a:solidFill>
                  <a:srgbClr val="FFFFFF"/>
                </a:solidFill>
              </a:defRPr>
            </a:lvl3pPr>
            <a:lvl4pPr lvl="3" algn="ctr" rtl="0">
              <a:spcBef>
                <a:spcPts val="0"/>
              </a:spcBef>
              <a:buClr>
                <a:srgbClr val="FFFFFF"/>
              </a:buClr>
              <a:buSzPct val="100000"/>
              <a:defRPr sz="4800">
                <a:solidFill>
                  <a:srgbClr val="FFFFFF"/>
                </a:solidFill>
              </a:defRPr>
            </a:lvl4pPr>
            <a:lvl5pPr lvl="4" algn="ctr" rtl="0">
              <a:spcBef>
                <a:spcPts val="0"/>
              </a:spcBef>
              <a:buClr>
                <a:srgbClr val="FFFFFF"/>
              </a:buClr>
              <a:buSzPct val="100000"/>
              <a:defRPr sz="4800">
                <a:solidFill>
                  <a:srgbClr val="FFFFFF"/>
                </a:solidFill>
              </a:defRPr>
            </a:lvl5pPr>
            <a:lvl6pPr lvl="5" algn="ctr" rtl="0">
              <a:spcBef>
                <a:spcPts val="0"/>
              </a:spcBef>
              <a:buClr>
                <a:srgbClr val="FFFFFF"/>
              </a:buClr>
              <a:buSzPct val="100000"/>
              <a:defRPr sz="4800">
                <a:solidFill>
                  <a:srgbClr val="FFFFFF"/>
                </a:solidFill>
              </a:defRPr>
            </a:lvl6pPr>
            <a:lvl7pPr lvl="6" algn="ctr" rtl="0">
              <a:spcBef>
                <a:spcPts val="0"/>
              </a:spcBef>
              <a:buClr>
                <a:srgbClr val="FFFFFF"/>
              </a:buClr>
              <a:buSzPct val="100000"/>
              <a:defRPr sz="4800">
                <a:solidFill>
                  <a:srgbClr val="FFFFFF"/>
                </a:solidFill>
              </a:defRPr>
            </a:lvl7pPr>
            <a:lvl8pPr lvl="7" algn="ctr" rtl="0">
              <a:spcBef>
                <a:spcPts val="0"/>
              </a:spcBef>
              <a:buClr>
                <a:srgbClr val="FFFFFF"/>
              </a:buClr>
              <a:buSzPct val="100000"/>
              <a:defRPr sz="4800">
                <a:solidFill>
                  <a:srgbClr val="FFFFFF"/>
                </a:solidFill>
              </a:defRPr>
            </a:lvl8pPr>
            <a:lvl9pPr lvl="8" algn="ctr" rtl="0">
              <a:spcBef>
                <a:spcPts val="0"/>
              </a:spcBef>
              <a:buClr>
                <a:srgbClr val="FFFFFF"/>
              </a:buClr>
              <a:buSzPct val="100000"/>
              <a:defRPr sz="4800">
                <a:solidFill>
                  <a:srgbClr val="FFFFFF"/>
                </a:solidFill>
              </a:defRPr>
            </a:lvl9pPr>
          </a:lstStyle>
          <a:p>
            <a:r>
              <a:rPr lang="en-US" smtClean="0"/>
              <a:t>Click to edit Master title style</a:t>
            </a:r>
            <a:endParaRPr/>
          </a:p>
        </p:txBody>
      </p:sp>
      <p:sp>
        <p:nvSpPr>
          <p:cNvPr id="17" name="Shape 17"/>
          <p:cNvSpPr txBox="1">
            <a:spLocks noGrp="1"/>
          </p:cNvSpPr>
          <p:nvPr>
            <p:ph type="subTitle" idx="1"/>
          </p:nvPr>
        </p:nvSpPr>
        <p:spPr>
          <a:xfrm>
            <a:off x="914400" y="3786738"/>
            <a:ext cx="10363200" cy="1046400"/>
          </a:xfrm>
          <a:prstGeom prst="rect">
            <a:avLst/>
          </a:prstGeom>
        </p:spPr>
        <p:txBody>
          <a:bodyPr wrap="square" lIns="91425" tIns="91425" rIns="91425" bIns="91425" anchor="t" anchorCtr="0"/>
          <a:lstStyle>
            <a:lvl1pPr lvl="0" algn="ctr" rtl="0">
              <a:spcBef>
                <a:spcPts val="0"/>
              </a:spcBef>
              <a:buClr>
                <a:srgbClr val="FFFFFF"/>
              </a:buClr>
              <a:buSzPct val="100000"/>
              <a:buNone/>
              <a:defRPr sz="2400" b="1">
                <a:solidFill>
                  <a:srgbClr val="FFFFFF"/>
                </a:solidFill>
              </a:defRPr>
            </a:lvl1pPr>
            <a:lvl2pPr lvl="1" algn="ctr" rtl="0">
              <a:spcBef>
                <a:spcPts val="0"/>
              </a:spcBef>
              <a:buClr>
                <a:srgbClr val="FFFFFF"/>
              </a:buClr>
              <a:buNone/>
              <a:defRPr b="1">
                <a:solidFill>
                  <a:srgbClr val="FFFFFF"/>
                </a:solidFill>
              </a:defRPr>
            </a:lvl2pPr>
            <a:lvl3pPr lvl="2" algn="ctr" rtl="0">
              <a:spcBef>
                <a:spcPts val="0"/>
              </a:spcBef>
              <a:buClr>
                <a:srgbClr val="FFFFFF"/>
              </a:buClr>
              <a:buNone/>
              <a:defRPr b="1">
                <a:solidFill>
                  <a:srgbClr val="FFFFFF"/>
                </a:solidFill>
              </a:defRPr>
            </a:lvl3pPr>
            <a:lvl4pPr lvl="3" algn="ctr" rtl="0">
              <a:spcBef>
                <a:spcPts val="0"/>
              </a:spcBef>
              <a:buClr>
                <a:srgbClr val="FFFFFF"/>
              </a:buClr>
              <a:buSzPct val="100000"/>
              <a:buNone/>
              <a:defRPr sz="2400" b="1">
                <a:solidFill>
                  <a:srgbClr val="FFFFFF"/>
                </a:solidFill>
              </a:defRPr>
            </a:lvl4pPr>
            <a:lvl5pPr lvl="4" algn="ctr" rtl="0">
              <a:spcBef>
                <a:spcPts val="0"/>
              </a:spcBef>
              <a:buClr>
                <a:srgbClr val="FFFFFF"/>
              </a:buClr>
              <a:buSzPct val="100000"/>
              <a:buNone/>
              <a:defRPr sz="2400" b="1">
                <a:solidFill>
                  <a:srgbClr val="FFFFFF"/>
                </a:solidFill>
              </a:defRPr>
            </a:lvl5pPr>
            <a:lvl6pPr lvl="5" algn="ctr" rtl="0">
              <a:spcBef>
                <a:spcPts val="0"/>
              </a:spcBef>
              <a:buClr>
                <a:srgbClr val="FFFFFF"/>
              </a:buClr>
              <a:buSzPct val="100000"/>
              <a:buNone/>
              <a:defRPr sz="2400" b="1">
                <a:solidFill>
                  <a:srgbClr val="FFFFFF"/>
                </a:solidFill>
              </a:defRPr>
            </a:lvl6pPr>
            <a:lvl7pPr lvl="6" algn="ctr" rtl="0">
              <a:spcBef>
                <a:spcPts val="0"/>
              </a:spcBef>
              <a:buClr>
                <a:srgbClr val="FFFFFF"/>
              </a:buClr>
              <a:buSzPct val="100000"/>
              <a:buNone/>
              <a:defRPr sz="2400" b="1">
                <a:solidFill>
                  <a:srgbClr val="FFFFFF"/>
                </a:solidFill>
              </a:defRPr>
            </a:lvl7pPr>
            <a:lvl8pPr lvl="7" algn="ctr" rtl="0">
              <a:spcBef>
                <a:spcPts val="0"/>
              </a:spcBef>
              <a:buClr>
                <a:srgbClr val="FFFFFF"/>
              </a:buClr>
              <a:buSzPct val="100000"/>
              <a:buNone/>
              <a:defRPr sz="2400" b="1">
                <a:solidFill>
                  <a:srgbClr val="FFFFFF"/>
                </a:solidFill>
              </a:defRPr>
            </a:lvl8pPr>
            <a:lvl9pPr lvl="8" algn="ctr" rtl="0">
              <a:spcBef>
                <a:spcPts val="0"/>
              </a:spcBef>
              <a:buClr>
                <a:srgbClr val="FFFFFF"/>
              </a:buClr>
              <a:buSzPct val="100000"/>
              <a:buNone/>
              <a:defRPr sz="2400" b="1">
                <a:solidFill>
                  <a:srgbClr val="FFFFFF"/>
                </a:solidFill>
              </a:defRPr>
            </a:lvl9pPr>
          </a:lstStyle>
          <a:p>
            <a:r>
              <a:rPr lang="en-US" smtClean="0"/>
              <a:t>Click to edit Master subtitle style</a:t>
            </a:r>
            <a:endParaRPr/>
          </a:p>
        </p:txBody>
      </p:sp>
      <p:sp>
        <p:nvSpPr>
          <p:cNvPr id="18" name="Shape 18"/>
          <p:cNvSpPr/>
          <p:nvPr/>
        </p:nvSpPr>
        <p:spPr>
          <a:xfrm>
            <a:off x="4063605" y="5323800"/>
            <a:ext cx="4063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19" name="Shape 19"/>
          <p:cNvSpPr/>
          <p:nvPr/>
        </p:nvSpPr>
        <p:spPr>
          <a:xfrm>
            <a:off x="8128361" y="5323800"/>
            <a:ext cx="4063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20" name="Shape 20"/>
          <p:cNvSpPr/>
          <p:nvPr/>
        </p:nvSpPr>
        <p:spPr>
          <a:xfrm>
            <a:off x="1" y="5323800"/>
            <a:ext cx="4063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143421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Quote">
    <p:spTree>
      <p:nvGrpSpPr>
        <p:cNvPr id="1" name="Shape 21"/>
        <p:cNvGrpSpPr/>
        <p:nvPr/>
      </p:nvGrpSpPr>
      <p:grpSpPr>
        <a:xfrm>
          <a:off x="0" y="0"/>
          <a:ext cx="0" cy="0"/>
          <a:chOff x="0" y="0"/>
          <a:chExt cx="0" cy="0"/>
        </a:xfrm>
      </p:grpSpPr>
      <p:sp>
        <p:nvSpPr>
          <p:cNvPr id="22" name="Shape 22"/>
          <p:cNvSpPr txBox="1">
            <a:spLocks noGrp="1"/>
          </p:cNvSpPr>
          <p:nvPr>
            <p:ph type="body" idx="1"/>
          </p:nvPr>
        </p:nvSpPr>
        <p:spPr>
          <a:xfrm>
            <a:off x="2280567" y="2882400"/>
            <a:ext cx="7631600" cy="1093200"/>
          </a:xfrm>
          <a:prstGeom prst="rect">
            <a:avLst/>
          </a:prstGeom>
        </p:spPr>
        <p:txBody>
          <a:bodyPr wrap="square" lIns="91425" tIns="91425" rIns="91425" bIns="91425" anchor="t" anchorCtr="0"/>
          <a:lstStyle>
            <a:lvl1pPr lvl="0" algn="ctr" rtl="0">
              <a:spcBef>
                <a:spcPts val="0"/>
              </a:spcBef>
              <a:defRPr i="1"/>
            </a:lvl1pPr>
            <a:lvl2pPr lvl="1" algn="ctr" rtl="0">
              <a:spcBef>
                <a:spcPts val="0"/>
              </a:spcBef>
              <a:defRPr i="1"/>
            </a:lvl2pPr>
            <a:lvl3pPr lvl="2" algn="ctr" rtl="0">
              <a:spcBef>
                <a:spcPts val="0"/>
              </a:spcBef>
              <a:defRPr i="1"/>
            </a:lvl3pPr>
            <a:lvl4pPr lvl="3" algn="ctr" rtl="0">
              <a:spcBef>
                <a:spcPts val="0"/>
              </a:spcBef>
              <a:defRPr i="1"/>
            </a:lvl4pPr>
            <a:lvl5pPr lvl="4" algn="ctr" rtl="0">
              <a:spcBef>
                <a:spcPts val="0"/>
              </a:spcBef>
              <a:defRPr i="1"/>
            </a:lvl5pPr>
            <a:lvl6pPr lvl="5" algn="ctr" rtl="0">
              <a:spcBef>
                <a:spcPts val="0"/>
              </a:spcBef>
              <a:defRPr i="1"/>
            </a:lvl6pPr>
            <a:lvl7pPr lvl="6" algn="ctr" rtl="0">
              <a:spcBef>
                <a:spcPts val="0"/>
              </a:spcBef>
              <a:defRPr i="1"/>
            </a:lvl7pPr>
            <a:lvl8pPr lvl="7" algn="ctr" rtl="0">
              <a:spcBef>
                <a:spcPts val="0"/>
              </a:spcBef>
              <a:defRPr i="1"/>
            </a:lvl8pPr>
            <a:lvl9pPr lvl="8" algn="ctr">
              <a:spcBef>
                <a:spcPts val="0"/>
              </a:spcBef>
              <a:defRPr i="1"/>
            </a:lvl9pPr>
          </a:lstStyle>
          <a:p>
            <a:pPr lvl="0"/>
            <a:r>
              <a:rPr lang="en-US" smtClean="0"/>
              <a:t>Edit Master text styles</a:t>
            </a:r>
          </a:p>
        </p:txBody>
      </p:sp>
      <p:sp>
        <p:nvSpPr>
          <p:cNvPr id="23" name="Shape 23"/>
          <p:cNvSpPr txBox="1"/>
          <p:nvPr/>
        </p:nvSpPr>
        <p:spPr>
          <a:xfrm>
            <a:off x="4791200" y="1575225"/>
            <a:ext cx="2609600" cy="871500"/>
          </a:xfrm>
          <a:prstGeom prst="rect">
            <a:avLst/>
          </a:prstGeom>
          <a:noFill/>
          <a:ln>
            <a:noFill/>
          </a:ln>
        </p:spPr>
        <p:txBody>
          <a:bodyPr wrap="square" lIns="91425" tIns="91425" rIns="91425" bIns="91425" anchor="t" anchorCtr="0">
            <a:noAutofit/>
          </a:bodyPr>
          <a:lstStyle/>
          <a:p>
            <a:pPr lvl="0" algn="ctr">
              <a:spcBef>
                <a:spcPts val="0"/>
              </a:spcBef>
              <a:buNone/>
            </a:pPr>
            <a:r>
              <a:rPr lang="en" sz="9600" b="1">
                <a:solidFill>
                  <a:srgbClr val="97ABBC"/>
                </a:solidFill>
              </a:rPr>
              <a:t>“</a:t>
            </a:r>
          </a:p>
        </p:txBody>
      </p:sp>
      <p:sp>
        <p:nvSpPr>
          <p:cNvPr id="24" name="Shape 24"/>
          <p:cNvSpPr/>
          <p:nvPr/>
        </p:nvSpPr>
        <p:spPr>
          <a:xfrm>
            <a:off x="7631044" y="2132900"/>
            <a:ext cx="22804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25" name="Shape 25"/>
          <p:cNvSpPr/>
          <p:nvPr/>
        </p:nvSpPr>
        <p:spPr>
          <a:xfrm>
            <a:off x="9912236" y="2132900"/>
            <a:ext cx="22804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26" name="Shape 26"/>
          <p:cNvSpPr/>
          <p:nvPr/>
        </p:nvSpPr>
        <p:spPr>
          <a:xfrm>
            <a:off x="0" y="2132900"/>
            <a:ext cx="22804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27" name="Shape 27"/>
          <p:cNvSpPr/>
          <p:nvPr/>
        </p:nvSpPr>
        <p:spPr>
          <a:xfrm>
            <a:off x="2280567" y="2132900"/>
            <a:ext cx="22804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1728283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91600" y="274650"/>
            <a:ext cx="8616800" cy="11430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en-US" smtClean="0"/>
              <a:t>Click to edit Master title style</a:t>
            </a:r>
            <a:endParaRPr/>
          </a:p>
        </p:txBody>
      </p:sp>
      <p:sp>
        <p:nvSpPr>
          <p:cNvPr id="30" name="Shape 30"/>
          <p:cNvSpPr txBox="1">
            <a:spLocks noGrp="1"/>
          </p:cNvSpPr>
          <p:nvPr>
            <p:ph type="body" idx="1"/>
          </p:nvPr>
        </p:nvSpPr>
        <p:spPr>
          <a:xfrm>
            <a:off x="1191600" y="1831450"/>
            <a:ext cx="8616800" cy="4736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pPr lvl="0"/>
            <a:r>
              <a:rPr lang="en-US" smtClean="0"/>
              <a:t>Edit Master text styles</a:t>
            </a:r>
          </a:p>
        </p:txBody>
      </p:sp>
      <p:sp>
        <p:nvSpPr>
          <p:cNvPr id="31" name="Shape 31"/>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32" name="Shape 32"/>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33" name="Shape 33"/>
          <p:cNvSpPr/>
          <p:nvPr/>
        </p:nvSpPr>
        <p:spPr>
          <a:xfrm>
            <a:off x="0" y="6755100"/>
            <a:ext cx="1191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34" name="Shape 34"/>
          <p:cNvSpPr/>
          <p:nvPr/>
        </p:nvSpPr>
        <p:spPr>
          <a:xfrm>
            <a:off x="1191613" y="6755100"/>
            <a:ext cx="86168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162886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191600" y="274650"/>
            <a:ext cx="8616800" cy="11430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en-US" smtClean="0"/>
              <a:t>Click to edit Master title style</a:t>
            </a:r>
            <a:endParaRPr/>
          </a:p>
        </p:txBody>
      </p:sp>
      <p:sp>
        <p:nvSpPr>
          <p:cNvPr id="37" name="Shape 37"/>
          <p:cNvSpPr txBox="1">
            <a:spLocks noGrp="1"/>
          </p:cNvSpPr>
          <p:nvPr>
            <p:ph type="body" idx="1"/>
          </p:nvPr>
        </p:nvSpPr>
        <p:spPr>
          <a:xfrm>
            <a:off x="1191500" y="1600200"/>
            <a:ext cx="4182400" cy="4967700"/>
          </a:xfrm>
          <a:prstGeom prst="rect">
            <a:avLst/>
          </a:prstGeom>
        </p:spPr>
        <p:txBody>
          <a:bodyPr wrap="square" lIns="91425" tIns="91425" rIns="91425" bIns="91425" anchor="t" anchorCtr="0"/>
          <a:lstStyle>
            <a:lvl1pPr lvl="0">
              <a:spcBef>
                <a:spcPts val="0"/>
              </a:spcBef>
              <a:buSzPct val="100000"/>
              <a:defRPr sz="1800"/>
            </a:lvl1pPr>
            <a:lvl2pPr lvl="1">
              <a:spcBef>
                <a:spcPts val="0"/>
              </a:spcBef>
              <a:buSzPct val="100000"/>
              <a:defRPr sz="1800"/>
            </a:lvl2pPr>
            <a:lvl3pPr lvl="2">
              <a:spcBef>
                <a:spcPts val="0"/>
              </a:spcBef>
              <a:buSzPct val="100000"/>
              <a:defRPr sz="1800"/>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pPr lvl="0"/>
            <a:r>
              <a:rPr lang="en-US" smtClean="0"/>
              <a:t>Edit Master text styles</a:t>
            </a:r>
          </a:p>
        </p:txBody>
      </p:sp>
      <p:sp>
        <p:nvSpPr>
          <p:cNvPr id="38" name="Shape 38"/>
          <p:cNvSpPr txBox="1">
            <a:spLocks noGrp="1"/>
          </p:cNvSpPr>
          <p:nvPr>
            <p:ph type="body" idx="2"/>
          </p:nvPr>
        </p:nvSpPr>
        <p:spPr>
          <a:xfrm>
            <a:off x="5625941" y="1600200"/>
            <a:ext cx="4182400" cy="4967700"/>
          </a:xfrm>
          <a:prstGeom prst="rect">
            <a:avLst/>
          </a:prstGeom>
        </p:spPr>
        <p:txBody>
          <a:bodyPr wrap="square" lIns="91425" tIns="91425" rIns="91425" bIns="91425" anchor="t" anchorCtr="0"/>
          <a:lstStyle>
            <a:lvl1pPr lvl="0">
              <a:spcBef>
                <a:spcPts val="0"/>
              </a:spcBef>
              <a:buSzPct val="100000"/>
              <a:defRPr sz="1800"/>
            </a:lvl1pPr>
            <a:lvl2pPr lvl="1">
              <a:spcBef>
                <a:spcPts val="0"/>
              </a:spcBef>
              <a:buSzPct val="100000"/>
              <a:defRPr sz="1800"/>
            </a:lvl2pPr>
            <a:lvl3pPr lvl="2">
              <a:spcBef>
                <a:spcPts val="0"/>
              </a:spcBef>
              <a:buSzPct val="100000"/>
              <a:defRPr sz="1800"/>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pPr lvl="0"/>
            <a:r>
              <a:rPr lang="en-US" smtClean="0"/>
              <a:t>Edit Master text styles</a:t>
            </a:r>
          </a:p>
        </p:txBody>
      </p:sp>
      <p:sp>
        <p:nvSpPr>
          <p:cNvPr id="39" name="Shape 39"/>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40" name="Shape 40"/>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41" name="Shape 41"/>
          <p:cNvSpPr/>
          <p:nvPr/>
        </p:nvSpPr>
        <p:spPr>
          <a:xfrm>
            <a:off x="0" y="6755100"/>
            <a:ext cx="1191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42" name="Shape 42"/>
          <p:cNvSpPr/>
          <p:nvPr/>
        </p:nvSpPr>
        <p:spPr>
          <a:xfrm>
            <a:off x="1191613" y="6755100"/>
            <a:ext cx="86168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141328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le + 3 columns">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1191600" y="274650"/>
            <a:ext cx="8616800" cy="1143000"/>
          </a:xfrm>
          <a:prstGeom prst="rect">
            <a:avLst/>
          </a:prstGeom>
        </p:spPr>
        <p:txBody>
          <a:bodyPr wrap="square"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smtClean="0"/>
              <a:t>Click to edit Master title style</a:t>
            </a:r>
            <a:endParaRPr/>
          </a:p>
        </p:txBody>
      </p:sp>
      <p:sp>
        <p:nvSpPr>
          <p:cNvPr id="45" name="Shape 45"/>
          <p:cNvSpPr txBox="1">
            <a:spLocks noGrp="1"/>
          </p:cNvSpPr>
          <p:nvPr>
            <p:ph type="body" idx="1"/>
          </p:nvPr>
        </p:nvSpPr>
        <p:spPr>
          <a:xfrm>
            <a:off x="1191600" y="1600200"/>
            <a:ext cx="3161600" cy="4967700"/>
          </a:xfrm>
          <a:prstGeom prst="rect">
            <a:avLst/>
          </a:prstGeom>
        </p:spPr>
        <p:txBody>
          <a:bodyPr wrap="square" lIns="91425" tIns="91425" rIns="91425" bIns="91425" anchor="t" anchorCtr="0"/>
          <a:lstStyle>
            <a:lvl1pPr lvl="0" rtl="0">
              <a:spcBef>
                <a:spcPts val="0"/>
              </a:spcBef>
              <a:buSzPct val="100000"/>
              <a:defRPr sz="1400"/>
            </a:lvl1pPr>
            <a:lvl2pPr lvl="1" rtl="0">
              <a:spcBef>
                <a:spcPts val="0"/>
              </a:spcBef>
              <a:buSzPct val="100000"/>
              <a:defRPr sz="1400"/>
            </a:lvl2pPr>
            <a:lvl3pPr lvl="2" rtl="0">
              <a:spcBef>
                <a:spcPts val="0"/>
              </a:spcBef>
              <a:buSzPct val="100000"/>
              <a:defRPr sz="1400"/>
            </a:lvl3pPr>
            <a:lvl4pPr lvl="3" rtl="0">
              <a:spcBef>
                <a:spcPts val="0"/>
              </a:spcBef>
              <a:buSzPct val="100000"/>
              <a:defRPr sz="1400"/>
            </a:lvl4pPr>
            <a:lvl5pPr lvl="4" rtl="0">
              <a:spcBef>
                <a:spcPts val="0"/>
              </a:spcBef>
              <a:buSzPct val="100000"/>
              <a:defRPr sz="1400"/>
            </a:lvl5pPr>
            <a:lvl6pPr lvl="5" rtl="0">
              <a:spcBef>
                <a:spcPts val="0"/>
              </a:spcBef>
              <a:buSzPct val="100000"/>
              <a:defRPr sz="1400"/>
            </a:lvl6pPr>
            <a:lvl7pPr lvl="6" rtl="0">
              <a:spcBef>
                <a:spcPts val="0"/>
              </a:spcBef>
              <a:buSzPct val="100000"/>
              <a:defRPr sz="1400"/>
            </a:lvl7pPr>
            <a:lvl8pPr lvl="7" rtl="0">
              <a:spcBef>
                <a:spcPts val="0"/>
              </a:spcBef>
              <a:buSzPct val="100000"/>
              <a:defRPr sz="1400"/>
            </a:lvl8pPr>
            <a:lvl9pPr lvl="8" rtl="0">
              <a:spcBef>
                <a:spcPts val="0"/>
              </a:spcBef>
              <a:buSzPct val="100000"/>
              <a:defRPr sz="1400"/>
            </a:lvl9pPr>
          </a:lstStyle>
          <a:p>
            <a:pPr lvl="0"/>
            <a:r>
              <a:rPr lang="en-US" smtClean="0"/>
              <a:t>Edit Master text styles</a:t>
            </a:r>
          </a:p>
        </p:txBody>
      </p:sp>
      <p:sp>
        <p:nvSpPr>
          <p:cNvPr id="46" name="Shape 46"/>
          <p:cNvSpPr txBox="1">
            <a:spLocks noGrp="1"/>
          </p:cNvSpPr>
          <p:nvPr>
            <p:ph type="body" idx="2"/>
          </p:nvPr>
        </p:nvSpPr>
        <p:spPr>
          <a:xfrm>
            <a:off x="4515205" y="1600200"/>
            <a:ext cx="3161600" cy="4967700"/>
          </a:xfrm>
          <a:prstGeom prst="rect">
            <a:avLst/>
          </a:prstGeom>
        </p:spPr>
        <p:txBody>
          <a:bodyPr wrap="square" lIns="91425" tIns="91425" rIns="91425" bIns="91425" anchor="t" anchorCtr="0"/>
          <a:lstStyle>
            <a:lvl1pPr lvl="0" rtl="0">
              <a:spcBef>
                <a:spcPts val="0"/>
              </a:spcBef>
              <a:buSzPct val="100000"/>
              <a:defRPr sz="1400"/>
            </a:lvl1pPr>
            <a:lvl2pPr lvl="1" rtl="0">
              <a:spcBef>
                <a:spcPts val="0"/>
              </a:spcBef>
              <a:buSzPct val="100000"/>
              <a:defRPr sz="1400"/>
            </a:lvl2pPr>
            <a:lvl3pPr lvl="2" rtl="0">
              <a:spcBef>
                <a:spcPts val="0"/>
              </a:spcBef>
              <a:buSzPct val="100000"/>
              <a:defRPr sz="1400"/>
            </a:lvl3pPr>
            <a:lvl4pPr lvl="3" rtl="0">
              <a:spcBef>
                <a:spcPts val="0"/>
              </a:spcBef>
              <a:buSzPct val="100000"/>
              <a:defRPr sz="1400"/>
            </a:lvl4pPr>
            <a:lvl5pPr lvl="4" rtl="0">
              <a:spcBef>
                <a:spcPts val="0"/>
              </a:spcBef>
              <a:buSzPct val="100000"/>
              <a:defRPr sz="1400"/>
            </a:lvl5pPr>
            <a:lvl6pPr lvl="5" rtl="0">
              <a:spcBef>
                <a:spcPts val="0"/>
              </a:spcBef>
              <a:buSzPct val="100000"/>
              <a:defRPr sz="1400"/>
            </a:lvl6pPr>
            <a:lvl7pPr lvl="6" rtl="0">
              <a:spcBef>
                <a:spcPts val="0"/>
              </a:spcBef>
              <a:buSzPct val="100000"/>
              <a:defRPr sz="1400"/>
            </a:lvl7pPr>
            <a:lvl8pPr lvl="7" rtl="0">
              <a:spcBef>
                <a:spcPts val="0"/>
              </a:spcBef>
              <a:buSzPct val="100000"/>
              <a:defRPr sz="1400"/>
            </a:lvl8pPr>
            <a:lvl9pPr lvl="8" rtl="0">
              <a:spcBef>
                <a:spcPts val="0"/>
              </a:spcBef>
              <a:buSzPct val="100000"/>
              <a:defRPr sz="1400"/>
            </a:lvl9pPr>
          </a:lstStyle>
          <a:p>
            <a:pPr lvl="0"/>
            <a:r>
              <a:rPr lang="en-US" smtClean="0"/>
              <a:t>Edit Master text styles</a:t>
            </a:r>
          </a:p>
        </p:txBody>
      </p:sp>
      <p:sp>
        <p:nvSpPr>
          <p:cNvPr id="47" name="Shape 47"/>
          <p:cNvSpPr txBox="1">
            <a:spLocks noGrp="1"/>
          </p:cNvSpPr>
          <p:nvPr>
            <p:ph type="body" idx="3"/>
          </p:nvPr>
        </p:nvSpPr>
        <p:spPr>
          <a:xfrm>
            <a:off x="7838809" y="1600200"/>
            <a:ext cx="3161600" cy="4967700"/>
          </a:xfrm>
          <a:prstGeom prst="rect">
            <a:avLst/>
          </a:prstGeom>
        </p:spPr>
        <p:txBody>
          <a:bodyPr wrap="square" lIns="91425" tIns="91425" rIns="91425" bIns="91425" anchor="t" anchorCtr="0"/>
          <a:lstStyle>
            <a:lvl1pPr lvl="0" rtl="0">
              <a:spcBef>
                <a:spcPts val="0"/>
              </a:spcBef>
              <a:buSzPct val="100000"/>
              <a:defRPr sz="1400"/>
            </a:lvl1pPr>
            <a:lvl2pPr lvl="1" rtl="0">
              <a:spcBef>
                <a:spcPts val="0"/>
              </a:spcBef>
              <a:buSzPct val="100000"/>
              <a:defRPr sz="1400"/>
            </a:lvl2pPr>
            <a:lvl3pPr lvl="2" rtl="0">
              <a:spcBef>
                <a:spcPts val="0"/>
              </a:spcBef>
              <a:buSzPct val="100000"/>
              <a:defRPr sz="1400"/>
            </a:lvl3pPr>
            <a:lvl4pPr lvl="3" rtl="0">
              <a:spcBef>
                <a:spcPts val="0"/>
              </a:spcBef>
              <a:buSzPct val="100000"/>
              <a:defRPr sz="1400"/>
            </a:lvl4pPr>
            <a:lvl5pPr lvl="4" rtl="0">
              <a:spcBef>
                <a:spcPts val="0"/>
              </a:spcBef>
              <a:buSzPct val="100000"/>
              <a:defRPr sz="1400"/>
            </a:lvl5pPr>
            <a:lvl6pPr lvl="5" rtl="0">
              <a:spcBef>
                <a:spcPts val="0"/>
              </a:spcBef>
              <a:buSzPct val="100000"/>
              <a:defRPr sz="1400"/>
            </a:lvl6pPr>
            <a:lvl7pPr lvl="6" rtl="0">
              <a:spcBef>
                <a:spcPts val="0"/>
              </a:spcBef>
              <a:buSzPct val="100000"/>
              <a:defRPr sz="1400"/>
            </a:lvl7pPr>
            <a:lvl8pPr lvl="7" rtl="0">
              <a:spcBef>
                <a:spcPts val="0"/>
              </a:spcBef>
              <a:buSzPct val="100000"/>
              <a:defRPr sz="1400"/>
            </a:lvl8pPr>
            <a:lvl9pPr lvl="8" rtl="0">
              <a:spcBef>
                <a:spcPts val="0"/>
              </a:spcBef>
              <a:buSzPct val="100000"/>
              <a:defRPr sz="1400"/>
            </a:lvl9pPr>
          </a:lstStyle>
          <a:p>
            <a:pPr lvl="0"/>
            <a:r>
              <a:rPr lang="en-US" smtClean="0"/>
              <a:t>Edit Master text styles</a:t>
            </a:r>
          </a:p>
        </p:txBody>
      </p:sp>
      <p:sp>
        <p:nvSpPr>
          <p:cNvPr id="48" name="Shape 48"/>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49" name="Shape 49"/>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50" name="Shape 50"/>
          <p:cNvSpPr/>
          <p:nvPr/>
        </p:nvSpPr>
        <p:spPr>
          <a:xfrm>
            <a:off x="0" y="6755100"/>
            <a:ext cx="1191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51" name="Shape 51"/>
          <p:cNvSpPr/>
          <p:nvPr/>
        </p:nvSpPr>
        <p:spPr>
          <a:xfrm>
            <a:off x="1191613" y="6755100"/>
            <a:ext cx="86168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43286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191600" y="274650"/>
            <a:ext cx="8616800" cy="11430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en-US" smtClean="0"/>
              <a:t>Click to edit Master title style</a:t>
            </a:r>
            <a:endParaRPr/>
          </a:p>
        </p:txBody>
      </p:sp>
      <p:sp>
        <p:nvSpPr>
          <p:cNvPr id="54" name="Shape 54"/>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55" name="Shape 55"/>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56" name="Shape 56"/>
          <p:cNvSpPr/>
          <p:nvPr/>
        </p:nvSpPr>
        <p:spPr>
          <a:xfrm>
            <a:off x="0" y="6755100"/>
            <a:ext cx="1191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57" name="Shape 57"/>
          <p:cNvSpPr/>
          <p:nvPr/>
        </p:nvSpPr>
        <p:spPr>
          <a:xfrm>
            <a:off x="1191613" y="6755100"/>
            <a:ext cx="86168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1967073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aption">
    <p:spTree>
      <p:nvGrpSpPr>
        <p:cNvPr id="1" name="Shape 58"/>
        <p:cNvGrpSpPr/>
        <p:nvPr/>
      </p:nvGrpSpPr>
      <p:grpSpPr>
        <a:xfrm>
          <a:off x="0" y="0"/>
          <a:ext cx="0" cy="0"/>
          <a:chOff x="0" y="0"/>
          <a:chExt cx="0" cy="0"/>
        </a:xfrm>
      </p:grpSpPr>
      <p:sp>
        <p:nvSpPr>
          <p:cNvPr id="59" name="Shape 59"/>
          <p:cNvSpPr txBox="1">
            <a:spLocks noGrp="1"/>
          </p:cNvSpPr>
          <p:nvPr>
            <p:ph type="body" idx="1"/>
          </p:nvPr>
        </p:nvSpPr>
        <p:spPr>
          <a:xfrm>
            <a:off x="1191600" y="6199950"/>
            <a:ext cx="8616800" cy="467700"/>
          </a:xfrm>
          <a:prstGeom prst="rect">
            <a:avLst/>
          </a:prstGeom>
        </p:spPr>
        <p:txBody>
          <a:bodyPr wrap="square" lIns="91425" tIns="91425" rIns="91425" bIns="91425" anchor="b" anchorCtr="0"/>
          <a:lstStyle>
            <a:lvl1pPr lvl="0">
              <a:spcBef>
                <a:spcPts val="360"/>
              </a:spcBef>
              <a:buClr>
                <a:srgbClr val="2185C5"/>
              </a:buClr>
              <a:buSzPct val="100000"/>
              <a:buNone/>
              <a:defRPr sz="1400">
                <a:solidFill>
                  <a:srgbClr val="2185C5"/>
                </a:solidFill>
              </a:defRPr>
            </a:lvl1pPr>
          </a:lstStyle>
          <a:p>
            <a:pPr lvl="0"/>
            <a:r>
              <a:rPr lang="en-US" smtClean="0"/>
              <a:t>Edit Master text styles</a:t>
            </a:r>
          </a:p>
        </p:txBody>
      </p:sp>
      <p:sp>
        <p:nvSpPr>
          <p:cNvPr id="60" name="Shape 60"/>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61" name="Shape 61"/>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62" name="Shape 62"/>
          <p:cNvSpPr/>
          <p:nvPr/>
        </p:nvSpPr>
        <p:spPr>
          <a:xfrm>
            <a:off x="0" y="6755100"/>
            <a:ext cx="1191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63" name="Shape 63"/>
          <p:cNvSpPr/>
          <p:nvPr/>
        </p:nvSpPr>
        <p:spPr>
          <a:xfrm>
            <a:off x="1191613" y="6755100"/>
            <a:ext cx="86168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731182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4"/>
        <p:cNvGrpSpPr/>
        <p:nvPr/>
      </p:nvGrpSpPr>
      <p:grpSpPr>
        <a:xfrm>
          <a:off x="0" y="0"/>
          <a:ext cx="0" cy="0"/>
          <a:chOff x="0" y="0"/>
          <a:chExt cx="0" cy="0"/>
        </a:xfrm>
      </p:grpSpPr>
      <p:sp>
        <p:nvSpPr>
          <p:cNvPr id="65" name="Shape 65"/>
          <p:cNvSpPr/>
          <p:nvPr/>
        </p:nvSpPr>
        <p:spPr>
          <a:xfrm>
            <a:off x="9808488" y="6755100"/>
            <a:ext cx="1191600" cy="102900"/>
          </a:xfrm>
          <a:prstGeom prst="rect">
            <a:avLst/>
          </a:prstGeom>
          <a:solidFill>
            <a:srgbClr val="FF9715"/>
          </a:solidFill>
          <a:ln>
            <a:noFill/>
          </a:ln>
        </p:spPr>
        <p:txBody>
          <a:bodyPr wrap="square" lIns="91425" tIns="91425" rIns="91425" bIns="91425" anchor="ctr" anchorCtr="0">
            <a:noAutofit/>
          </a:bodyPr>
          <a:lstStyle/>
          <a:p>
            <a:pPr lvl="0">
              <a:spcBef>
                <a:spcPts val="0"/>
              </a:spcBef>
              <a:buNone/>
            </a:pPr>
            <a:endParaRPr sz="1800"/>
          </a:p>
        </p:txBody>
      </p:sp>
      <p:sp>
        <p:nvSpPr>
          <p:cNvPr id="66" name="Shape 66"/>
          <p:cNvSpPr/>
          <p:nvPr/>
        </p:nvSpPr>
        <p:spPr>
          <a:xfrm>
            <a:off x="11000416" y="6755100"/>
            <a:ext cx="1191600" cy="102900"/>
          </a:xfrm>
          <a:prstGeom prst="rect">
            <a:avLst/>
          </a:prstGeom>
          <a:solidFill>
            <a:srgbClr val="F20253"/>
          </a:solidFill>
          <a:ln>
            <a:noFill/>
          </a:ln>
        </p:spPr>
        <p:txBody>
          <a:bodyPr wrap="square" lIns="91425" tIns="91425" rIns="91425" bIns="91425" anchor="ctr" anchorCtr="0">
            <a:noAutofit/>
          </a:bodyPr>
          <a:lstStyle/>
          <a:p>
            <a:pPr lvl="0">
              <a:spcBef>
                <a:spcPts val="0"/>
              </a:spcBef>
              <a:buNone/>
            </a:pPr>
            <a:endParaRPr sz="1800"/>
          </a:p>
        </p:txBody>
      </p:sp>
      <p:sp>
        <p:nvSpPr>
          <p:cNvPr id="67" name="Shape 67"/>
          <p:cNvSpPr/>
          <p:nvPr/>
        </p:nvSpPr>
        <p:spPr>
          <a:xfrm>
            <a:off x="0" y="6755100"/>
            <a:ext cx="1191600" cy="102900"/>
          </a:xfrm>
          <a:prstGeom prst="rect">
            <a:avLst/>
          </a:prstGeom>
          <a:solidFill>
            <a:srgbClr val="7ECEFD"/>
          </a:solidFill>
          <a:ln>
            <a:noFill/>
          </a:ln>
        </p:spPr>
        <p:txBody>
          <a:bodyPr wrap="square" lIns="91425" tIns="91425" rIns="91425" bIns="91425" anchor="ctr" anchorCtr="0">
            <a:noAutofit/>
          </a:bodyPr>
          <a:lstStyle/>
          <a:p>
            <a:pPr lvl="0">
              <a:spcBef>
                <a:spcPts val="0"/>
              </a:spcBef>
              <a:buNone/>
            </a:pPr>
            <a:endParaRPr sz="1800"/>
          </a:p>
        </p:txBody>
      </p:sp>
      <p:sp>
        <p:nvSpPr>
          <p:cNvPr id="68" name="Shape 68"/>
          <p:cNvSpPr/>
          <p:nvPr/>
        </p:nvSpPr>
        <p:spPr>
          <a:xfrm>
            <a:off x="1191613" y="6755100"/>
            <a:ext cx="8616800" cy="102900"/>
          </a:xfrm>
          <a:prstGeom prst="rect">
            <a:avLst/>
          </a:prstGeom>
          <a:solidFill>
            <a:srgbClr val="2185C5"/>
          </a:solidFill>
          <a:ln>
            <a:noFill/>
          </a:ln>
        </p:spPr>
        <p:txBody>
          <a:bodyPr wrap="square" lIns="91425" tIns="91425" rIns="91425" bIns="91425" anchor="ctr" anchorCtr="0">
            <a:noAutofit/>
          </a:bodyPr>
          <a:lstStyle/>
          <a:p>
            <a:pPr lvl="0">
              <a:spcBef>
                <a:spcPts val="0"/>
              </a:spcBef>
              <a:buNone/>
            </a:pPr>
            <a:endParaRPr sz="1800"/>
          </a:p>
        </p:txBody>
      </p:sp>
    </p:spTree>
    <p:extLst>
      <p:ext uri="{BB962C8B-B14F-4D97-AF65-F5344CB8AC3E}">
        <p14:creationId xmlns:p14="http://schemas.microsoft.com/office/powerpoint/2010/main" val="2869248012"/>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91600" y="274650"/>
            <a:ext cx="8616800" cy="1143000"/>
          </a:xfrm>
          <a:prstGeom prst="rect">
            <a:avLst/>
          </a:prstGeom>
          <a:noFill/>
          <a:ln>
            <a:noFill/>
          </a:ln>
        </p:spPr>
        <p:txBody>
          <a:bodyPr wrap="square" lIns="91425" tIns="91425" rIns="91425" bIns="91425" anchor="b" anchorCtr="0"/>
          <a:lstStyle>
            <a:lvl1pPr lvl="0">
              <a:spcBef>
                <a:spcPts val="0"/>
              </a:spcBef>
              <a:buClr>
                <a:srgbClr val="97ABBC"/>
              </a:buClr>
              <a:buSzPct val="100000"/>
              <a:buFont typeface="Raleway"/>
              <a:buNone/>
              <a:defRPr sz="3600">
                <a:solidFill>
                  <a:srgbClr val="97ABBC"/>
                </a:solidFill>
                <a:latin typeface="Raleway"/>
                <a:ea typeface="Raleway"/>
                <a:cs typeface="Raleway"/>
                <a:sym typeface="Raleway"/>
              </a:defRPr>
            </a:lvl1pPr>
            <a:lvl2pPr lvl="1">
              <a:spcBef>
                <a:spcPts val="0"/>
              </a:spcBef>
              <a:buClr>
                <a:srgbClr val="97ABBC"/>
              </a:buClr>
              <a:buSzPct val="100000"/>
              <a:buFont typeface="Raleway"/>
              <a:buNone/>
              <a:defRPr sz="3600">
                <a:solidFill>
                  <a:srgbClr val="97ABBC"/>
                </a:solidFill>
                <a:latin typeface="Raleway"/>
                <a:ea typeface="Raleway"/>
                <a:cs typeface="Raleway"/>
                <a:sym typeface="Raleway"/>
              </a:defRPr>
            </a:lvl2pPr>
            <a:lvl3pPr lvl="2">
              <a:spcBef>
                <a:spcPts val="0"/>
              </a:spcBef>
              <a:buClr>
                <a:srgbClr val="97ABBC"/>
              </a:buClr>
              <a:buSzPct val="100000"/>
              <a:buFont typeface="Raleway"/>
              <a:buNone/>
              <a:defRPr sz="3600">
                <a:solidFill>
                  <a:srgbClr val="97ABBC"/>
                </a:solidFill>
                <a:latin typeface="Raleway"/>
                <a:ea typeface="Raleway"/>
                <a:cs typeface="Raleway"/>
                <a:sym typeface="Raleway"/>
              </a:defRPr>
            </a:lvl3pPr>
            <a:lvl4pPr lvl="3">
              <a:spcBef>
                <a:spcPts val="0"/>
              </a:spcBef>
              <a:buClr>
                <a:srgbClr val="97ABBC"/>
              </a:buClr>
              <a:buSzPct val="100000"/>
              <a:buFont typeface="Raleway"/>
              <a:buNone/>
              <a:defRPr sz="3600">
                <a:solidFill>
                  <a:srgbClr val="97ABBC"/>
                </a:solidFill>
                <a:latin typeface="Raleway"/>
                <a:ea typeface="Raleway"/>
                <a:cs typeface="Raleway"/>
                <a:sym typeface="Raleway"/>
              </a:defRPr>
            </a:lvl4pPr>
            <a:lvl5pPr lvl="4">
              <a:spcBef>
                <a:spcPts val="0"/>
              </a:spcBef>
              <a:buClr>
                <a:srgbClr val="97ABBC"/>
              </a:buClr>
              <a:buSzPct val="100000"/>
              <a:buFont typeface="Raleway"/>
              <a:buNone/>
              <a:defRPr sz="3600">
                <a:solidFill>
                  <a:srgbClr val="97ABBC"/>
                </a:solidFill>
                <a:latin typeface="Raleway"/>
                <a:ea typeface="Raleway"/>
                <a:cs typeface="Raleway"/>
                <a:sym typeface="Raleway"/>
              </a:defRPr>
            </a:lvl5pPr>
            <a:lvl6pPr lvl="5">
              <a:spcBef>
                <a:spcPts val="0"/>
              </a:spcBef>
              <a:buClr>
                <a:srgbClr val="97ABBC"/>
              </a:buClr>
              <a:buSzPct val="100000"/>
              <a:buFont typeface="Raleway"/>
              <a:buNone/>
              <a:defRPr sz="3600">
                <a:solidFill>
                  <a:srgbClr val="97ABBC"/>
                </a:solidFill>
                <a:latin typeface="Raleway"/>
                <a:ea typeface="Raleway"/>
                <a:cs typeface="Raleway"/>
                <a:sym typeface="Raleway"/>
              </a:defRPr>
            </a:lvl6pPr>
            <a:lvl7pPr lvl="6">
              <a:spcBef>
                <a:spcPts val="0"/>
              </a:spcBef>
              <a:buClr>
                <a:srgbClr val="97ABBC"/>
              </a:buClr>
              <a:buSzPct val="100000"/>
              <a:buFont typeface="Raleway"/>
              <a:buNone/>
              <a:defRPr sz="3600">
                <a:solidFill>
                  <a:srgbClr val="97ABBC"/>
                </a:solidFill>
                <a:latin typeface="Raleway"/>
                <a:ea typeface="Raleway"/>
                <a:cs typeface="Raleway"/>
                <a:sym typeface="Raleway"/>
              </a:defRPr>
            </a:lvl7pPr>
            <a:lvl8pPr lvl="7">
              <a:spcBef>
                <a:spcPts val="0"/>
              </a:spcBef>
              <a:buClr>
                <a:srgbClr val="97ABBC"/>
              </a:buClr>
              <a:buSzPct val="100000"/>
              <a:buFont typeface="Raleway"/>
              <a:buNone/>
              <a:defRPr sz="3600">
                <a:solidFill>
                  <a:srgbClr val="97ABBC"/>
                </a:solidFill>
                <a:latin typeface="Raleway"/>
                <a:ea typeface="Raleway"/>
                <a:cs typeface="Raleway"/>
                <a:sym typeface="Raleway"/>
              </a:defRPr>
            </a:lvl8pPr>
            <a:lvl9pPr lvl="8">
              <a:spcBef>
                <a:spcPts val="0"/>
              </a:spcBef>
              <a:buClr>
                <a:srgbClr val="97ABBC"/>
              </a:buClr>
              <a:buSzPct val="100000"/>
              <a:buFont typeface="Raleway"/>
              <a:buNone/>
              <a:defRPr sz="3600">
                <a:solidFill>
                  <a:srgbClr val="97ABBC"/>
                </a:solidFill>
                <a:latin typeface="Raleway"/>
                <a:ea typeface="Raleway"/>
                <a:cs typeface="Raleway"/>
                <a:sym typeface="Raleway"/>
              </a:defRPr>
            </a:lvl9pPr>
          </a:lstStyle>
          <a:p>
            <a:endParaRPr/>
          </a:p>
        </p:txBody>
      </p:sp>
      <p:sp>
        <p:nvSpPr>
          <p:cNvPr id="7" name="Shape 7"/>
          <p:cNvSpPr txBox="1">
            <a:spLocks noGrp="1"/>
          </p:cNvSpPr>
          <p:nvPr>
            <p:ph type="body" idx="1"/>
          </p:nvPr>
        </p:nvSpPr>
        <p:spPr>
          <a:xfrm>
            <a:off x="1191600" y="1831450"/>
            <a:ext cx="8616800" cy="4736400"/>
          </a:xfrm>
          <a:prstGeom prst="rect">
            <a:avLst/>
          </a:prstGeom>
          <a:noFill/>
          <a:ln>
            <a:noFill/>
          </a:ln>
        </p:spPr>
        <p:txBody>
          <a:bodyPr wrap="square" lIns="91425" tIns="91425" rIns="91425" bIns="91425" anchor="t" anchorCtr="0"/>
          <a:lstStyle>
            <a:lvl1pPr lvl="0">
              <a:spcBef>
                <a:spcPts val="600"/>
              </a:spcBef>
              <a:buClr>
                <a:srgbClr val="677480"/>
              </a:buClr>
              <a:buSzPct val="100000"/>
              <a:buFont typeface="Lato"/>
              <a:buChar char="▷"/>
              <a:defRPr sz="3000">
                <a:solidFill>
                  <a:srgbClr val="677480"/>
                </a:solidFill>
                <a:latin typeface="Lato"/>
                <a:ea typeface="Lato"/>
                <a:cs typeface="Lato"/>
                <a:sym typeface="Lato"/>
              </a:defRPr>
            </a:lvl1pPr>
            <a:lvl2pPr lvl="1">
              <a:spcBef>
                <a:spcPts val="480"/>
              </a:spcBef>
              <a:buClr>
                <a:srgbClr val="677480"/>
              </a:buClr>
              <a:buSzPct val="100000"/>
              <a:buFont typeface="Lato"/>
              <a:buChar char="○"/>
              <a:defRPr sz="2400">
                <a:solidFill>
                  <a:srgbClr val="677480"/>
                </a:solidFill>
                <a:latin typeface="Lato"/>
                <a:ea typeface="Lato"/>
                <a:cs typeface="Lato"/>
                <a:sym typeface="Lato"/>
              </a:defRPr>
            </a:lvl2pPr>
            <a:lvl3pPr lvl="2">
              <a:spcBef>
                <a:spcPts val="480"/>
              </a:spcBef>
              <a:buClr>
                <a:srgbClr val="677480"/>
              </a:buClr>
              <a:buSzPct val="100000"/>
              <a:buFont typeface="Lato"/>
              <a:buChar char="■"/>
              <a:defRPr sz="2400">
                <a:solidFill>
                  <a:srgbClr val="677480"/>
                </a:solidFill>
                <a:latin typeface="Lato"/>
                <a:ea typeface="Lato"/>
                <a:cs typeface="Lato"/>
                <a:sym typeface="Lato"/>
              </a:defRPr>
            </a:lvl3pPr>
            <a:lvl4pPr lvl="3">
              <a:spcBef>
                <a:spcPts val="360"/>
              </a:spcBef>
              <a:buClr>
                <a:srgbClr val="677480"/>
              </a:buClr>
              <a:buSzPct val="100000"/>
              <a:buFont typeface="Lato"/>
              <a:buChar char="●"/>
              <a:defRPr sz="1800">
                <a:solidFill>
                  <a:srgbClr val="677480"/>
                </a:solidFill>
                <a:latin typeface="Lato"/>
                <a:ea typeface="Lato"/>
                <a:cs typeface="Lato"/>
                <a:sym typeface="Lato"/>
              </a:defRPr>
            </a:lvl4pPr>
            <a:lvl5pPr lvl="4">
              <a:spcBef>
                <a:spcPts val="360"/>
              </a:spcBef>
              <a:buClr>
                <a:srgbClr val="677480"/>
              </a:buClr>
              <a:buSzPct val="100000"/>
              <a:buFont typeface="Lato"/>
              <a:buChar char="○"/>
              <a:defRPr sz="1800">
                <a:solidFill>
                  <a:srgbClr val="677480"/>
                </a:solidFill>
                <a:latin typeface="Lato"/>
                <a:ea typeface="Lato"/>
                <a:cs typeface="Lato"/>
                <a:sym typeface="Lato"/>
              </a:defRPr>
            </a:lvl5pPr>
            <a:lvl6pPr lvl="5">
              <a:spcBef>
                <a:spcPts val="360"/>
              </a:spcBef>
              <a:buClr>
                <a:srgbClr val="677480"/>
              </a:buClr>
              <a:buSzPct val="100000"/>
              <a:buFont typeface="Lato"/>
              <a:buChar char="■"/>
              <a:defRPr sz="1800">
                <a:solidFill>
                  <a:srgbClr val="677480"/>
                </a:solidFill>
                <a:latin typeface="Lato"/>
                <a:ea typeface="Lato"/>
                <a:cs typeface="Lato"/>
                <a:sym typeface="Lato"/>
              </a:defRPr>
            </a:lvl6pPr>
            <a:lvl7pPr lvl="6">
              <a:spcBef>
                <a:spcPts val="360"/>
              </a:spcBef>
              <a:buClr>
                <a:srgbClr val="677480"/>
              </a:buClr>
              <a:buSzPct val="100000"/>
              <a:buFont typeface="Lato"/>
              <a:buChar char="●"/>
              <a:defRPr sz="1800">
                <a:solidFill>
                  <a:srgbClr val="677480"/>
                </a:solidFill>
                <a:latin typeface="Lato"/>
                <a:ea typeface="Lato"/>
                <a:cs typeface="Lato"/>
                <a:sym typeface="Lato"/>
              </a:defRPr>
            </a:lvl7pPr>
            <a:lvl8pPr lvl="7">
              <a:spcBef>
                <a:spcPts val="360"/>
              </a:spcBef>
              <a:buClr>
                <a:srgbClr val="677480"/>
              </a:buClr>
              <a:buSzPct val="100000"/>
              <a:buFont typeface="Lato"/>
              <a:buChar char="○"/>
              <a:defRPr sz="1800">
                <a:solidFill>
                  <a:srgbClr val="677480"/>
                </a:solidFill>
                <a:latin typeface="Lato"/>
                <a:ea typeface="Lato"/>
                <a:cs typeface="Lato"/>
                <a:sym typeface="Lato"/>
              </a:defRPr>
            </a:lvl8pPr>
            <a:lvl9pPr lvl="8">
              <a:spcBef>
                <a:spcPts val="360"/>
              </a:spcBef>
              <a:buClr>
                <a:srgbClr val="677480"/>
              </a:buClr>
              <a:buSzPct val="100000"/>
              <a:buFont typeface="Lato"/>
              <a:buChar char="■"/>
              <a:defRPr sz="1800">
                <a:solidFill>
                  <a:srgbClr val="677480"/>
                </a:solidFill>
                <a:latin typeface="Lato"/>
                <a:ea typeface="Lato"/>
                <a:cs typeface="Lato"/>
                <a:sym typeface="Lato"/>
              </a:defRPr>
            </a:lvl9pPr>
          </a:lstStyle>
          <a:p>
            <a:endParaRPr/>
          </a:p>
        </p:txBody>
      </p:sp>
    </p:spTree>
    <p:extLst>
      <p:ext uri="{BB962C8B-B14F-4D97-AF65-F5344CB8AC3E}">
        <p14:creationId xmlns:p14="http://schemas.microsoft.com/office/powerpoint/2010/main" val="382533187"/>
      </p:ext>
    </p:extLst>
  </p:cSld>
  <p:clrMap bg1="lt1" tx1="dk1" bg2="dk2" tx2="lt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 id="2147483921" r:id="rId12"/>
    <p:sldLayoutId id="2147483922" r:id="rId13"/>
  </p:sldLayoutIdLst>
  <p:transition>
    <p:fade thruBlk="1"/>
  </p:transition>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3.bin"/><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6979" y="464024"/>
            <a:ext cx="10263117" cy="3218345"/>
          </a:xfrm>
        </p:spPr>
        <p:txBody>
          <a:bodyPr>
            <a:noAutofit/>
          </a:bodyPr>
          <a:lstStyle/>
          <a:p>
            <a:pPr algn="ctr"/>
            <a:r>
              <a:rPr lang="en-US" sz="3600" b="1" dirty="0">
                <a:solidFill>
                  <a:schemeClr val="tx1"/>
                </a:solidFill>
              </a:rPr>
              <a:t>Comparative Efficiency Analysis of Conventional and Islamic Insurance Companies in MENA Region</a:t>
            </a:r>
            <a:r>
              <a:rPr lang="en-US" sz="3600" dirty="0">
                <a:solidFill>
                  <a:schemeClr val="tx1"/>
                </a:solidFill>
              </a:rPr>
              <a:t>.</a:t>
            </a:r>
            <a:br>
              <a:rPr lang="en-US" sz="3600" dirty="0">
                <a:solidFill>
                  <a:schemeClr val="tx1"/>
                </a:solidFill>
              </a:rPr>
            </a:br>
            <a:r>
              <a:rPr lang="en-US" sz="4000" dirty="0"/>
              <a:t> </a:t>
            </a:r>
            <a:br>
              <a:rPr lang="en-US" sz="4000" dirty="0"/>
            </a:br>
            <a:endParaRPr lang="en-US" sz="4000" dirty="0"/>
          </a:p>
        </p:txBody>
      </p:sp>
      <p:sp>
        <p:nvSpPr>
          <p:cNvPr id="3" name="Subtitle 2"/>
          <p:cNvSpPr>
            <a:spLocks noGrp="1"/>
          </p:cNvSpPr>
          <p:nvPr>
            <p:ph type="subTitle" idx="1"/>
          </p:nvPr>
        </p:nvSpPr>
        <p:spPr>
          <a:xfrm>
            <a:off x="1323833" y="3179928"/>
            <a:ext cx="9908274" cy="3343701"/>
          </a:xfrm>
        </p:spPr>
        <p:txBody>
          <a:bodyPr>
            <a:normAutofit/>
          </a:bodyPr>
          <a:lstStyle/>
          <a:p>
            <a:pPr algn="just">
              <a:spcBef>
                <a:spcPts val="0"/>
              </a:spcBef>
              <a:spcAft>
                <a:spcPts val="0"/>
              </a:spcAft>
            </a:pPr>
            <a:r>
              <a:rPr lang="en-US" sz="1600" b="1" dirty="0" smtClean="0"/>
              <a:t>			Authors : 	</a:t>
            </a:r>
            <a:r>
              <a:rPr lang="en-US" sz="1600" dirty="0" err="1" smtClean="0"/>
              <a:t>Rasha</a:t>
            </a:r>
            <a:r>
              <a:rPr lang="en-US" sz="1600" dirty="0" smtClean="0"/>
              <a:t> </a:t>
            </a:r>
            <a:r>
              <a:rPr lang="en-US" sz="1600" dirty="0"/>
              <a:t>M </a:t>
            </a:r>
            <a:r>
              <a:rPr lang="en-US" sz="1600" dirty="0" err="1"/>
              <a:t>Obaid</a:t>
            </a:r>
            <a:endParaRPr lang="en-US" sz="1600" dirty="0"/>
          </a:p>
          <a:p>
            <a:pPr algn="just">
              <a:spcBef>
                <a:spcPts val="0"/>
              </a:spcBef>
              <a:spcAft>
                <a:spcPts val="0"/>
              </a:spcAft>
            </a:pPr>
            <a:r>
              <a:rPr lang="en-US" sz="1600" dirty="0" smtClean="0"/>
              <a:t>					Masters </a:t>
            </a:r>
            <a:r>
              <a:rPr lang="en-US" sz="1600" dirty="0"/>
              <a:t>in Islamic Finance Student,</a:t>
            </a:r>
          </a:p>
          <a:p>
            <a:pPr algn="just">
              <a:spcBef>
                <a:spcPts val="0"/>
              </a:spcBef>
              <a:spcAft>
                <a:spcPts val="0"/>
              </a:spcAft>
            </a:pPr>
            <a:r>
              <a:rPr lang="en-US" sz="1600" dirty="0" smtClean="0"/>
              <a:t>					Effat </a:t>
            </a:r>
            <a:r>
              <a:rPr lang="en-US" sz="1600" dirty="0"/>
              <a:t>University, </a:t>
            </a:r>
            <a:r>
              <a:rPr lang="en-US" sz="1600" dirty="0" smtClean="0"/>
              <a:t>Jeddah</a:t>
            </a:r>
            <a:endParaRPr lang="en-US" sz="1600" dirty="0"/>
          </a:p>
          <a:p>
            <a:pPr algn="just">
              <a:spcBef>
                <a:spcPts val="0"/>
              </a:spcBef>
              <a:spcAft>
                <a:spcPts val="0"/>
              </a:spcAft>
            </a:pPr>
            <a:r>
              <a:rPr lang="en-US" sz="1600" dirty="0" smtClean="0"/>
              <a:t>						&amp;</a:t>
            </a:r>
            <a:endParaRPr lang="en-US" sz="1600" dirty="0"/>
          </a:p>
          <a:p>
            <a:pPr algn="just">
              <a:spcBef>
                <a:spcPts val="0"/>
              </a:spcBef>
              <a:spcAft>
                <a:spcPts val="0"/>
              </a:spcAft>
            </a:pPr>
            <a:r>
              <a:rPr lang="en-US" sz="1600" dirty="0" smtClean="0"/>
              <a:t>					Dr</a:t>
            </a:r>
            <a:r>
              <a:rPr lang="en-US" sz="1600" dirty="0"/>
              <a:t>. Rozina Shaheen</a:t>
            </a:r>
          </a:p>
          <a:p>
            <a:pPr algn="just">
              <a:spcBef>
                <a:spcPts val="0"/>
              </a:spcBef>
              <a:spcAft>
                <a:spcPts val="0"/>
              </a:spcAft>
            </a:pPr>
            <a:r>
              <a:rPr lang="en-US" sz="1600" dirty="0" smtClean="0"/>
              <a:t>					Assistant Professor, College </a:t>
            </a:r>
            <a:r>
              <a:rPr lang="en-US" sz="1600" dirty="0"/>
              <a:t>of Business,</a:t>
            </a:r>
          </a:p>
          <a:p>
            <a:pPr algn="just">
              <a:spcBef>
                <a:spcPts val="0"/>
              </a:spcBef>
              <a:spcAft>
                <a:spcPts val="0"/>
              </a:spcAft>
            </a:pPr>
            <a:r>
              <a:rPr lang="en-US" sz="1600" dirty="0" smtClean="0"/>
              <a:t>					Effat </a:t>
            </a:r>
            <a:r>
              <a:rPr lang="en-US" sz="1600" dirty="0"/>
              <a:t>University, </a:t>
            </a:r>
            <a:r>
              <a:rPr lang="en-US" sz="1600" dirty="0" smtClean="0"/>
              <a:t>Jeddah</a:t>
            </a:r>
            <a:endParaRPr lang="en-US" sz="1600" dirty="0"/>
          </a:p>
        </p:txBody>
      </p:sp>
    </p:spTree>
    <p:extLst>
      <p:ext uri="{BB962C8B-B14F-4D97-AF65-F5344CB8AC3E}">
        <p14:creationId xmlns:p14="http://schemas.microsoft.com/office/powerpoint/2010/main" val="2824249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929" y="0"/>
            <a:ext cx="8616800" cy="928048"/>
          </a:xfrm>
        </p:spPr>
        <p:txBody>
          <a:bodyPr/>
          <a:lstStyle/>
          <a:p>
            <a:r>
              <a:rPr lang="en-US"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Malmquist Productivity Index</a:t>
            </a:r>
            <a:endParaRPr lang="en-US" b="1" dirty="0">
              <a:solidFill>
                <a:schemeClr val="tx1"/>
              </a:solidFill>
            </a:endParaRPr>
          </a:p>
        </p:txBody>
      </p:sp>
      <mc:AlternateContent xmlns:mc="http://schemas.openxmlformats.org/markup-compatibility/2006">
        <mc:Choice xmlns:a14="http://schemas.microsoft.com/office/drawing/2010/main" Requires="a14">
          <p:sp>
            <p:nvSpPr>
              <p:cNvPr id="3" name="Rectangle 2"/>
              <p:cNvSpPr/>
              <p:nvPr/>
            </p:nvSpPr>
            <p:spPr>
              <a:xfrm>
                <a:off x="545909" y="1000276"/>
                <a:ext cx="11505063" cy="5077672"/>
              </a:xfrm>
              <a:prstGeom prst="rect">
                <a:avLst/>
              </a:prstGeom>
            </p:spPr>
            <p:txBody>
              <a:bodyPr wrap="square">
                <a:spAutoFit/>
              </a:bodyPr>
              <a:lstStyle/>
              <a:p>
                <a:pPr marL="342900" indent="-342900" algn="just">
                  <a:lnSpc>
                    <a:spcPct val="150000"/>
                  </a:lnSpc>
                  <a:buFont typeface="Wingdings" panose="05000000000000000000" pitchFamily="2" charset="2"/>
                  <a:buChar char="v"/>
                </a:pPr>
                <a:r>
                  <a:rPr lang="en-US" sz="2400" dirty="0">
                    <a:latin typeface="Times New Roman" panose="02020603050405020304" pitchFamily="18" charset="0"/>
                    <a:ea typeface="Calibri" panose="020F0502020204030204" pitchFamily="34" charset="0"/>
                    <a:cs typeface="Times New Roman" panose="02020603050405020304" pitchFamily="18" charset="0"/>
                  </a:rPr>
                  <a:t>To measure the productive efficiency for conventional and Islamic insurance companies, this study employs the Malmquist productivity index. </a:t>
                </a:r>
              </a:p>
              <a:p>
                <a:pPr marL="342900" indent="-342900" algn="just">
                  <a:lnSpc>
                    <a:spcPct val="150000"/>
                  </a:lnSpc>
                  <a:buFont typeface="Wingdings" panose="05000000000000000000" pitchFamily="2" charset="2"/>
                  <a:buChar char="v"/>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Malmquist productivity index is defined as the ratio of two output distance functions (Caves et al., 1982) and output distance is defined as follows: </a:t>
                </a:r>
              </a:p>
              <a:p>
                <a:pPr marL="1828800" algn="just">
                  <a:lnSpc>
                    <a:spcPct val="150000"/>
                  </a:lnSpc>
                </a:pPr>
                <a14:m>
                  <m:oMath xmlns:m="http://schemas.openxmlformats.org/officeDocument/2006/math">
                    <m:sSup>
                      <m:sSupPr>
                        <m:ctrlPr>
                          <a:rPr lang="en-US" sz="2400" i="1">
                            <a:effectLst/>
                            <a:latin typeface="Cambria Math" panose="02040503050406030204" pitchFamily="18" charset="0"/>
                            <a:ea typeface="Calibri" panose="020F0502020204030204" pitchFamily="34" charset="0"/>
                            <a:cs typeface="XncdcvAdvTimes"/>
                          </a:rPr>
                        </m:ctrlPr>
                      </m:sSupPr>
                      <m:e>
                        <m:r>
                          <a:rPr lang="en-GB" sz="2400" i="1">
                            <a:effectLst/>
                            <a:latin typeface="Cambria Math" panose="02040503050406030204" pitchFamily="18" charset="0"/>
                            <a:ea typeface="Calibri" panose="020F0502020204030204" pitchFamily="34" charset="0"/>
                            <a:cs typeface="XncdcvAdvTimes"/>
                          </a:rPr>
                          <m:t>𝑑</m:t>
                        </m:r>
                      </m:e>
                      <m:sup>
                        <m:r>
                          <a:rPr lang="en-GB" sz="2400" i="1">
                            <a:effectLst/>
                            <a:latin typeface="Cambria Math" panose="02040503050406030204" pitchFamily="18" charset="0"/>
                            <a:ea typeface="Calibri" panose="020F0502020204030204" pitchFamily="34" charset="0"/>
                            <a:cs typeface="XncdcvAdvTimes"/>
                          </a:rPr>
                          <m:t>𝑇</m:t>
                        </m:r>
                      </m:sup>
                    </m:sSup>
                    <m:r>
                      <a:rPr lang="en-GB" sz="2400" i="1">
                        <a:effectLst/>
                        <a:latin typeface="Cambria Math" panose="02040503050406030204" pitchFamily="18" charset="0"/>
                        <a:ea typeface="Calibri" panose="020F0502020204030204" pitchFamily="34" charset="0"/>
                        <a:cs typeface="XncdcvAdvTimes"/>
                      </a:rPr>
                      <m:t>(</m:t>
                    </m:r>
                    <m:sSup>
                      <m:sSupPr>
                        <m:ctrlPr>
                          <a:rPr lang="en-US" sz="2400" i="1">
                            <a:effectLst/>
                            <a:latin typeface="Cambria Math" panose="02040503050406030204" pitchFamily="18" charset="0"/>
                            <a:ea typeface="Calibri" panose="020F0502020204030204" pitchFamily="34" charset="0"/>
                            <a:cs typeface="XncdcvAdvTimes"/>
                          </a:rPr>
                        </m:ctrlPr>
                      </m:sSupPr>
                      <m:e>
                        <m:r>
                          <a:rPr lang="en-GB" sz="2400" i="1">
                            <a:effectLst/>
                            <a:latin typeface="Cambria Math" panose="02040503050406030204" pitchFamily="18" charset="0"/>
                            <a:ea typeface="Calibri" panose="020F0502020204030204" pitchFamily="34" charset="0"/>
                            <a:cs typeface="XncdcvAdvTimes"/>
                          </a:rPr>
                          <m:t>𝑥</m:t>
                        </m:r>
                      </m:e>
                      <m:sup>
                        <m:r>
                          <a:rPr lang="en-GB" sz="2400" i="1">
                            <a:effectLst/>
                            <a:latin typeface="Cambria Math" panose="02040503050406030204" pitchFamily="18" charset="0"/>
                            <a:ea typeface="Calibri" panose="020F0502020204030204" pitchFamily="34" charset="0"/>
                            <a:cs typeface="XncdcvAdvTimes"/>
                          </a:rPr>
                          <m:t>𝑡</m:t>
                        </m:r>
                      </m:sup>
                    </m:sSup>
                    <m:r>
                      <a:rPr lang="en-GB" sz="2400" i="1">
                        <a:effectLst/>
                        <a:latin typeface="Cambria Math" panose="02040503050406030204" pitchFamily="18" charset="0"/>
                        <a:ea typeface="Calibri" panose="020F0502020204030204" pitchFamily="34" charset="0"/>
                        <a:cs typeface="XncdcvAdvTimes"/>
                      </a:rPr>
                      <m:t>,</m:t>
                    </m:r>
                    <m:sSup>
                      <m:sSupPr>
                        <m:ctrlPr>
                          <a:rPr lang="en-US" sz="2400" i="1">
                            <a:effectLst/>
                            <a:latin typeface="Cambria Math" panose="02040503050406030204" pitchFamily="18" charset="0"/>
                            <a:ea typeface="Calibri" panose="020F0502020204030204" pitchFamily="34" charset="0"/>
                            <a:cs typeface="XncdcvAdvTimes"/>
                          </a:rPr>
                        </m:ctrlPr>
                      </m:sSupPr>
                      <m:e>
                        <m:r>
                          <a:rPr lang="en-GB" sz="2400" i="1">
                            <a:effectLst/>
                            <a:latin typeface="Cambria Math" panose="02040503050406030204" pitchFamily="18" charset="0"/>
                            <a:ea typeface="Calibri" panose="020F0502020204030204" pitchFamily="34" charset="0"/>
                            <a:cs typeface="XncdcvAdvTimes"/>
                          </a:rPr>
                          <m:t>𝑦</m:t>
                        </m:r>
                      </m:e>
                      <m:sup>
                        <m:r>
                          <a:rPr lang="en-GB" sz="2400" i="1">
                            <a:effectLst/>
                            <a:latin typeface="Cambria Math" panose="02040503050406030204" pitchFamily="18" charset="0"/>
                            <a:ea typeface="Calibri" panose="020F0502020204030204" pitchFamily="34" charset="0"/>
                            <a:cs typeface="XncdcvAdvTimes"/>
                          </a:rPr>
                          <m:t>𝑡</m:t>
                        </m:r>
                      </m:sup>
                    </m:sSup>
                    <m:r>
                      <a:rPr lang="en-GB" sz="2400" i="1">
                        <a:effectLst/>
                        <a:latin typeface="Cambria Math" panose="02040503050406030204" pitchFamily="18" charset="0"/>
                        <a:ea typeface="Calibri" panose="020F0502020204030204" pitchFamily="34" charset="0"/>
                        <a:cs typeface="XncdcvAdvTimes"/>
                      </a:rPr>
                      <m:t>) ≡</m:t>
                    </m:r>
                    <m:r>
                      <a:rPr lang="en-GB" sz="2400" i="1">
                        <a:effectLst/>
                        <a:latin typeface="Cambria Math" panose="02040503050406030204" pitchFamily="18" charset="0"/>
                        <a:ea typeface="Calibri" panose="020F0502020204030204" pitchFamily="34" charset="0"/>
                        <a:cs typeface="XncdcvAdvTimes"/>
                      </a:rPr>
                      <m:t>𝑖𝑛𝑓</m:t>
                    </m:r>
                    <m:d>
                      <m:dPr>
                        <m:begChr m:val="["/>
                        <m:endChr m:val="]"/>
                        <m:ctrlPr>
                          <a:rPr lang="en-US" sz="2400" i="1">
                            <a:effectLst/>
                            <a:latin typeface="Cambria Math" panose="02040503050406030204" pitchFamily="18" charset="0"/>
                            <a:ea typeface="Calibri" panose="020F0502020204030204" pitchFamily="34" charset="0"/>
                            <a:cs typeface="XncdcvAdvTimes"/>
                          </a:rPr>
                        </m:ctrlPr>
                      </m:dPr>
                      <m:e>
                        <m:r>
                          <a:rPr lang="en-GB" sz="2400" i="1">
                            <a:effectLst/>
                            <a:latin typeface="Cambria Math" panose="02040503050406030204" pitchFamily="18" charset="0"/>
                            <a:ea typeface="Calibri" panose="020F0502020204030204" pitchFamily="34" charset="0"/>
                            <a:cs typeface="XncdcvAdvTimes"/>
                          </a:rPr>
                          <m:t>∅:</m:t>
                        </m:r>
                        <m:d>
                          <m:dPr>
                            <m:ctrlPr>
                              <a:rPr lang="en-US" sz="2400" i="1">
                                <a:effectLst/>
                                <a:latin typeface="Cambria Math" panose="02040503050406030204" pitchFamily="18" charset="0"/>
                                <a:ea typeface="Calibri" panose="020F0502020204030204" pitchFamily="34" charset="0"/>
                                <a:cs typeface="XncdcvAdvTimes"/>
                              </a:rPr>
                            </m:ctrlPr>
                          </m:dPr>
                          <m:e>
                            <m:sSup>
                              <m:sSupPr>
                                <m:ctrlPr>
                                  <a:rPr lang="en-US" sz="2400" i="1">
                                    <a:effectLst/>
                                    <a:latin typeface="Cambria Math" panose="02040503050406030204" pitchFamily="18" charset="0"/>
                                    <a:ea typeface="Calibri" panose="020F0502020204030204" pitchFamily="34" charset="0"/>
                                    <a:cs typeface="XncdcvAdvTimes"/>
                                  </a:rPr>
                                </m:ctrlPr>
                              </m:sSupPr>
                              <m:e>
                                <m:r>
                                  <a:rPr lang="en-GB" sz="2400" i="1">
                                    <a:effectLst/>
                                    <a:latin typeface="Cambria Math" panose="02040503050406030204" pitchFamily="18" charset="0"/>
                                    <a:ea typeface="Calibri" panose="020F0502020204030204" pitchFamily="34" charset="0"/>
                                    <a:cs typeface="XncdcvAdvTimes"/>
                                  </a:rPr>
                                  <m:t>𝑥</m:t>
                                </m:r>
                              </m:e>
                              <m:sup>
                                <m:r>
                                  <a:rPr lang="en-GB" sz="2400" i="1">
                                    <a:effectLst/>
                                    <a:latin typeface="Cambria Math" panose="02040503050406030204" pitchFamily="18" charset="0"/>
                                    <a:ea typeface="Calibri" panose="020F0502020204030204" pitchFamily="34" charset="0"/>
                                    <a:cs typeface="XncdcvAdvTimes"/>
                                  </a:rPr>
                                  <m:t>𝑡</m:t>
                                </m:r>
                              </m:sup>
                            </m:sSup>
                            <m:r>
                              <a:rPr lang="en-GB" sz="2400" i="1">
                                <a:effectLst/>
                                <a:latin typeface="Cambria Math" panose="02040503050406030204" pitchFamily="18" charset="0"/>
                                <a:ea typeface="Calibri" panose="020F0502020204030204" pitchFamily="34" charset="0"/>
                                <a:cs typeface="XncdcvAdvTimes"/>
                              </a:rPr>
                              <m:t>,</m:t>
                            </m:r>
                            <m:sSup>
                              <m:sSupPr>
                                <m:ctrlPr>
                                  <a:rPr lang="en-US" sz="2400" i="1">
                                    <a:effectLst/>
                                    <a:latin typeface="Cambria Math" panose="02040503050406030204" pitchFamily="18" charset="0"/>
                                    <a:ea typeface="Calibri" panose="020F0502020204030204" pitchFamily="34" charset="0"/>
                                    <a:cs typeface="XncdcvAdvTimes"/>
                                  </a:rPr>
                                </m:ctrlPr>
                              </m:sSupPr>
                              <m:e>
                                <m:f>
                                  <m:fPr>
                                    <m:ctrlPr>
                                      <a:rPr lang="en-US" sz="2400" i="1">
                                        <a:effectLst/>
                                        <a:latin typeface="Cambria Math" panose="02040503050406030204" pitchFamily="18" charset="0"/>
                                        <a:ea typeface="Calibri" panose="020F0502020204030204" pitchFamily="34" charset="0"/>
                                        <a:cs typeface="XncdcvAdvTimes"/>
                                      </a:rPr>
                                    </m:ctrlPr>
                                  </m:fPr>
                                  <m:num>
                                    <m:r>
                                      <a:rPr lang="en-GB" sz="2400" i="1">
                                        <a:effectLst/>
                                        <a:latin typeface="Cambria Math" panose="02040503050406030204" pitchFamily="18" charset="0"/>
                                        <a:ea typeface="Calibri" panose="020F0502020204030204" pitchFamily="34" charset="0"/>
                                        <a:cs typeface="XncdcvAdvTimes"/>
                                      </a:rPr>
                                      <m:t>1</m:t>
                                    </m:r>
                                  </m:num>
                                  <m:den>
                                    <m:r>
                                      <a:rPr lang="en-GB" sz="2400" i="1">
                                        <a:effectLst/>
                                        <a:latin typeface="Cambria Math" panose="02040503050406030204" pitchFamily="18" charset="0"/>
                                        <a:ea typeface="Calibri" panose="020F0502020204030204" pitchFamily="34" charset="0"/>
                                        <a:cs typeface="XncdcvAdvTimes"/>
                                      </a:rPr>
                                      <m:t>∅</m:t>
                                    </m:r>
                                  </m:den>
                                </m:f>
                                <m:r>
                                  <a:rPr lang="en-GB" sz="2400" i="1">
                                    <a:effectLst/>
                                    <a:latin typeface="Cambria Math" panose="02040503050406030204" pitchFamily="18" charset="0"/>
                                    <a:ea typeface="Calibri" panose="020F0502020204030204" pitchFamily="34" charset="0"/>
                                    <a:cs typeface="XncdcvAdvTimes"/>
                                  </a:rPr>
                                  <m:t>𝑦</m:t>
                                </m:r>
                              </m:e>
                              <m:sup>
                                <m:r>
                                  <a:rPr lang="en-GB" sz="2400" i="1">
                                    <a:effectLst/>
                                    <a:latin typeface="Cambria Math" panose="02040503050406030204" pitchFamily="18" charset="0"/>
                                    <a:ea typeface="Calibri" panose="020F0502020204030204" pitchFamily="34" charset="0"/>
                                    <a:cs typeface="XncdcvAdvTimes"/>
                                  </a:rPr>
                                  <m:t>𝑡</m:t>
                                </m:r>
                              </m:sup>
                            </m:sSup>
                          </m:e>
                        </m:d>
                        <m:r>
                          <a:rPr lang="en-GB" sz="2400" i="1">
                            <a:effectLst/>
                            <a:latin typeface="Cambria Math" panose="02040503050406030204" pitchFamily="18" charset="0"/>
                            <a:ea typeface="Calibri" panose="020F0502020204030204" pitchFamily="34" charset="0"/>
                            <a:cs typeface="XncdcvAdvTimes"/>
                          </a:rPr>
                          <m:t>𝜀</m:t>
                        </m:r>
                        <m:r>
                          <a:rPr lang="en-GB" sz="2400" i="1">
                            <a:effectLst/>
                            <a:latin typeface="Cambria Math" panose="02040503050406030204" pitchFamily="18" charset="0"/>
                            <a:ea typeface="Calibri" panose="020F0502020204030204" pitchFamily="34" charset="0"/>
                            <a:cs typeface="XncdcvAdvTimes"/>
                          </a:rPr>
                          <m:t>.</m:t>
                        </m:r>
                        <m:sSup>
                          <m:sSupPr>
                            <m:ctrlPr>
                              <a:rPr lang="en-US" sz="2400" i="1">
                                <a:effectLst/>
                                <a:latin typeface="Cambria Math" panose="02040503050406030204" pitchFamily="18" charset="0"/>
                                <a:ea typeface="Calibri" panose="020F0502020204030204" pitchFamily="34" charset="0"/>
                                <a:cs typeface="XncdcvAdvTimes"/>
                              </a:rPr>
                            </m:ctrlPr>
                          </m:sSupPr>
                          <m:e>
                            <m:r>
                              <a:rPr lang="en-GB" sz="2400" i="1">
                                <a:effectLst/>
                                <a:latin typeface="Cambria Math" panose="02040503050406030204" pitchFamily="18" charset="0"/>
                                <a:ea typeface="Calibri" panose="020F0502020204030204" pitchFamily="34" charset="0"/>
                                <a:cs typeface="XncdcvAdvTimes"/>
                              </a:rPr>
                              <m:t>𝑆</m:t>
                            </m:r>
                          </m:e>
                          <m:sup>
                            <m:r>
                              <a:rPr lang="en-GB" sz="2400" i="1">
                                <a:effectLst/>
                                <a:latin typeface="Cambria Math" panose="02040503050406030204" pitchFamily="18" charset="0"/>
                                <a:ea typeface="Calibri" panose="020F0502020204030204" pitchFamily="34" charset="0"/>
                                <a:cs typeface="XncdcvAdvTimes"/>
                              </a:rPr>
                              <m:t>𝑡</m:t>
                            </m:r>
                          </m:sup>
                        </m:sSup>
                      </m:e>
                    </m:d>
                  </m:oMath>
                </a14:m>
                <a:r>
                  <a:rPr lang="en-GB" sz="2400" dirty="0">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1828800" algn="just">
                  <a:lnSpc>
                    <a:spcPct val="150000"/>
                  </a:lnSpc>
                </a:pP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r>
                  <a:rPr lang="en-GB" sz="2000" dirty="0">
                    <a:latin typeface="Times New Roman" panose="02020603050405020304" pitchFamily="18" charset="0"/>
                    <a:ea typeface="Calibri" panose="020F0502020204030204" pitchFamily="34" charset="0"/>
                    <a:cs typeface="Times New Roman" panose="02020603050405020304" pitchFamily="18" charset="0"/>
                  </a:rPr>
                  <a:t>where x indicates  a </a:t>
                </a:r>
                <a:r>
                  <a:rPr lang="en-GB"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vector of inputs</a:t>
                </a:r>
                <a:r>
                  <a:rPr lang="en-GB" sz="2000" dirty="0">
                    <a:latin typeface="Times New Roman" panose="02020603050405020304" pitchFamily="18" charset="0"/>
                    <a:ea typeface="Calibri" panose="020F0502020204030204" pitchFamily="34" charset="0"/>
                    <a:cs typeface="Times New Roman" panose="02020603050405020304" pitchFamily="18" charset="0"/>
                  </a:rPr>
                  <a:t>, y is the </a:t>
                </a:r>
                <a:r>
                  <a:rPr lang="en-GB"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vector of outputs</a:t>
                </a:r>
                <a:r>
                  <a:rPr lang="en-GB" sz="2000" dirty="0">
                    <a:latin typeface="Times New Roman" panose="02020603050405020304" pitchFamily="18" charset="0"/>
                    <a:ea typeface="Calibri" panose="020F0502020204030204" pitchFamily="34" charset="0"/>
                    <a:cs typeface="Times New Roman" panose="02020603050405020304" pitchFamily="18" charset="0"/>
                  </a:rPr>
                  <a:t>, S is the </a:t>
                </a:r>
                <a:r>
                  <a:rPr lang="en-GB"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technology set </a:t>
                </a:r>
                <a:r>
                  <a:rPr lang="en-GB" sz="2000" dirty="0">
                    <a:latin typeface="Times New Roman" panose="02020603050405020304" pitchFamily="18" charset="0"/>
                    <a:ea typeface="Calibri" panose="020F0502020204030204" pitchFamily="34" charset="0"/>
                    <a:cs typeface="Times New Roman" panose="02020603050405020304" pitchFamily="18" charset="0"/>
                  </a:rPr>
                  <a:t>and superscript </a:t>
                </a:r>
                <a:r>
                  <a:rPr lang="en-GB" sz="2000" i="1" dirty="0">
                    <a:latin typeface="Times New Roman" panose="02020603050405020304" pitchFamily="18" charset="0"/>
                    <a:ea typeface="Calibri" panose="020F0502020204030204" pitchFamily="34" charset="0"/>
                    <a:cs typeface="Times New Roman" panose="02020603050405020304" pitchFamily="18" charset="0"/>
                  </a:rPr>
                  <a:t>T</a:t>
                </a:r>
                <a:r>
                  <a:rPr lang="en-GB" sz="2000" dirty="0">
                    <a:latin typeface="Times New Roman" panose="02020603050405020304" pitchFamily="18" charset="0"/>
                    <a:ea typeface="Calibri" panose="020F0502020204030204" pitchFamily="34" charset="0"/>
                    <a:cs typeface="Times New Roman" panose="02020603050405020304" pitchFamily="18" charset="0"/>
                  </a:rPr>
                  <a:t> denotes the </a:t>
                </a:r>
                <a:r>
                  <a:rPr lang="en-GB"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technology reference period </a:t>
                </a:r>
                <a:r>
                  <a:rPr lang="en-GB" sz="2000" dirty="0">
                    <a:latin typeface="Times New Roman" panose="02020603050405020304" pitchFamily="18" charset="0"/>
                    <a:ea typeface="Calibri" panose="020F0502020204030204" pitchFamily="34" charset="0"/>
                    <a:cs typeface="Times New Roman" panose="02020603050405020304" pitchFamily="18" charset="0"/>
                  </a:rPr>
                  <a:t>; generally T=t or t+1. Furthermore, </a:t>
                </a:r>
                <a14:m>
                  <m:oMath xmlns:m="http://schemas.openxmlformats.org/officeDocument/2006/math">
                    <m:f>
                      <m:fPr>
                        <m:ctrlPr>
                          <a:rPr lang="en-US" sz="2000" i="1">
                            <a:effectLst/>
                            <a:latin typeface="Cambria Math" panose="02040503050406030204" pitchFamily="18" charset="0"/>
                          </a:rPr>
                        </m:ctrlPr>
                      </m:fPr>
                      <m:num>
                        <m:r>
                          <a:rPr lang="en-GB" sz="2000" i="1">
                            <a:latin typeface="Cambria Math" panose="02040503050406030204" pitchFamily="18" charset="0"/>
                            <a:ea typeface="Calibri" panose="020F0502020204030204" pitchFamily="34" charset="0"/>
                            <a:cs typeface="Times New Roman" panose="02020603050405020304" pitchFamily="18" charset="0"/>
                          </a:rPr>
                          <m:t>1</m:t>
                        </m:r>
                      </m:num>
                      <m:den>
                        <m:r>
                          <a:rPr lang="en-GB" sz="2000" i="1">
                            <a:latin typeface="Cambria Math" panose="02040503050406030204" pitchFamily="18" charset="0"/>
                            <a:ea typeface="Calibri" panose="020F0502020204030204" pitchFamily="34" charset="0"/>
                            <a:cs typeface="Times New Roman" panose="02020603050405020304" pitchFamily="18" charset="0"/>
                          </a:rPr>
                          <m:t>∅</m:t>
                        </m:r>
                      </m:den>
                    </m:f>
                  </m:oMath>
                </a14:m>
                <a:r>
                  <a:rPr lang="en-GB"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explains the amount by which </a:t>
                </a:r>
                <a:r>
                  <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outputs in year </a:t>
                </a:r>
                <a:r>
                  <a:rPr lang="en-US" sz="20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 </a:t>
                </a:r>
                <a:r>
                  <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could have been increased</a:t>
                </a:r>
                <a:r>
                  <a:rPr lang="en-US" sz="2000" dirty="0">
                    <a:latin typeface="Times New Roman" panose="02020603050405020304" pitchFamily="18" charset="0"/>
                    <a:ea typeface="Calibri" panose="020F0502020204030204" pitchFamily="34" charset="0"/>
                    <a:cs typeface="Times New Roman" panose="02020603050405020304" pitchFamily="18" charset="0"/>
                  </a:rPr>
                  <a:t>, given the inputs used, if technology for year T had been fully utilized.</a:t>
                </a:r>
                <a:endParaRPr lang="en-US" sz="2000" dirty="0">
                  <a:latin typeface="Times New Roman" panose="02020603050405020304" pitchFamily="18" charset="0"/>
                  <a:cs typeface="Times New Roman" panose="02020603050405020304" pitchFamily="18" charset="0"/>
                </a:endParaRPr>
              </a:p>
            </p:txBody>
          </p:sp>
        </mc:Choice>
        <mc:Fallback>
          <p:sp>
            <p:nvSpPr>
              <p:cNvPr id="3" name="Rectangle 2"/>
              <p:cNvSpPr>
                <a:spLocks noRot="1" noChangeAspect="1" noMove="1" noResize="1" noEditPoints="1" noAdjustHandles="1" noChangeArrowheads="1" noChangeShapeType="1" noTextEdit="1"/>
              </p:cNvSpPr>
              <p:nvPr/>
            </p:nvSpPr>
            <p:spPr>
              <a:xfrm>
                <a:off x="545909" y="1000276"/>
                <a:ext cx="11505063" cy="5077672"/>
              </a:xfrm>
              <a:prstGeom prst="rect">
                <a:avLst/>
              </a:prstGeom>
              <a:blipFill>
                <a:blip r:embed="rId2"/>
                <a:stretch>
                  <a:fillRect l="-742" r="-795" b="-1200"/>
                </a:stretch>
              </a:blipFill>
            </p:spPr>
            <p:txBody>
              <a:bodyPr/>
              <a:lstStyle/>
              <a:p>
                <a:r>
                  <a:rPr lang="en-US">
                    <a:noFill/>
                  </a:rPr>
                  <a:t> </a:t>
                </a:r>
              </a:p>
            </p:txBody>
          </p:sp>
        </mc:Fallback>
      </mc:AlternateContent>
    </p:spTree>
    <p:extLst>
      <p:ext uri="{BB962C8B-B14F-4D97-AF65-F5344CB8AC3E}">
        <p14:creationId xmlns:p14="http://schemas.microsoft.com/office/powerpoint/2010/main" val="1816301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15" y="397480"/>
            <a:ext cx="8616800" cy="653398"/>
          </a:xfrm>
        </p:spPr>
        <p:txBody>
          <a:bodyPr/>
          <a:lstStyle/>
          <a:p>
            <a:r>
              <a:rPr lang="en-US" b="1" dirty="0" smtClean="0">
                <a:solidFill>
                  <a:schemeClr val="tx1"/>
                </a:solidFill>
              </a:rPr>
              <a:t>Methodology</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7797" y="1094471"/>
                <a:ext cx="11564203" cy="2672311"/>
              </a:xfrm>
            </p:spPr>
            <p:txBody>
              <a:bodyPr/>
              <a:lstStyle/>
              <a:p>
                <a:pPr>
                  <a:buNone/>
                </a:pPr>
                <a:r>
                  <a:rPr lang="en-US" sz="2400" dirty="0" smtClean="0"/>
                  <a:t>To calculate </a:t>
                </a:r>
                <a:r>
                  <a:rPr lang="en-US" sz="2400" dirty="0"/>
                  <a:t>Malmquist Index </a:t>
                </a:r>
                <a:r>
                  <a:rPr lang="en-US" sz="2400" dirty="0" smtClean="0"/>
                  <a:t>, Caves et al.(1982) suggest a distance </a:t>
                </a:r>
                <a:r>
                  <a:rPr lang="en-US" sz="2400" dirty="0"/>
                  <a:t>function </a:t>
                </a:r>
                <a:r>
                  <a:rPr lang="en-US" sz="2400" i="1" dirty="0"/>
                  <a:t>d(x, y)</a:t>
                </a:r>
                <a:r>
                  <a:rPr lang="en-US" sz="2400" dirty="0"/>
                  <a:t> </a:t>
                </a:r>
                <a:r>
                  <a:rPr lang="en-US" sz="2400" dirty="0" smtClean="0"/>
                  <a:t>as </a:t>
                </a:r>
                <a:r>
                  <a:rPr lang="en-US" sz="2400" dirty="0"/>
                  <a:t>follows: </a:t>
                </a:r>
              </a:p>
              <a:p>
                <a:pPr algn="ctr">
                  <a:buNone/>
                </a:pPr>
                <a:r>
                  <a:rPr lang="en-US" sz="2400" dirty="0" smtClean="0"/>
                  <a:t>		</a:t>
                </a:r>
                <a14:m>
                  <m:oMath xmlns:m="http://schemas.openxmlformats.org/officeDocument/2006/math">
                    <m:sSup>
                      <m:sSupPr>
                        <m:ctrlPr>
                          <a:rPr lang="en-US" sz="2400" i="1">
                            <a:latin typeface="Cambria Math" panose="02040503050406030204" pitchFamily="18" charset="0"/>
                          </a:rPr>
                        </m:ctrlPr>
                      </m:sSupPr>
                      <m:e>
                        <m:r>
                          <a:rPr lang="en-GB" sz="2400" i="1">
                            <a:latin typeface="Cambria Math" panose="02040503050406030204" pitchFamily="18" charset="0"/>
                          </a:rPr>
                          <m:t>𝑑</m:t>
                        </m:r>
                      </m:e>
                      <m:sup>
                        <m:r>
                          <a:rPr lang="en-GB" sz="2400" i="1">
                            <a:latin typeface="Cambria Math" panose="02040503050406030204" pitchFamily="18" charset="0"/>
                          </a:rPr>
                          <m:t>𝑇</m:t>
                        </m:r>
                      </m:sup>
                    </m:sSup>
                    <m:r>
                      <a:rPr lang="en-GB" sz="2400" i="1">
                        <a:latin typeface="Cambria Math" panose="02040503050406030204" pitchFamily="18" charset="0"/>
                      </a:rPr>
                      <m:t>(</m:t>
                    </m:r>
                    <m:sSup>
                      <m:sSupPr>
                        <m:ctrlPr>
                          <a:rPr lang="en-US" sz="2400" i="1">
                            <a:latin typeface="Cambria Math" panose="02040503050406030204" pitchFamily="18" charset="0"/>
                          </a:rPr>
                        </m:ctrlPr>
                      </m:sSupPr>
                      <m:e>
                        <m:r>
                          <a:rPr lang="en-GB" sz="2400" i="1">
                            <a:latin typeface="Cambria Math" panose="02040503050406030204" pitchFamily="18" charset="0"/>
                          </a:rPr>
                          <m:t>𝑥</m:t>
                        </m:r>
                      </m:e>
                      <m:sup>
                        <m:r>
                          <a:rPr lang="en-GB" sz="2400" i="1">
                            <a:latin typeface="Cambria Math" panose="02040503050406030204" pitchFamily="18" charset="0"/>
                          </a:rPr>
                          <m:t>𝑡</m:t>
                        </m:r>
                        <m:r>
                          <a:rPr lang="en-GB" sz="2400" i="1">
                            <a:latin typeface="Cambria Math" panose="02040503050406030204" pitchFamily="18" charset="0"/>
                          </a:rPr>
                          <m:t>+1</m:t>
                        </m:r>
                      </m:sup>
                    </m:sSup>
                    <m:r>
                      <a:rPr lang="en-GB" sz="2400" i="1">
                        <a:latin typeface="Cambria Math" panose="02040503050406030204" pitchFamily="18" charset="0"/>
                      </a:rPr>
                      <m:t>,</m:t>
                    </m:r>
                    <m:sSup>
                      <m:sSupPr>
                        <m:ctrlPr>
                          <a:rPr lang="en-US" sz="2400" i="1">
                            <a:latin typeface="Cambria Math" panose="02040503050406030204" pitchFamily="18" charset="0"/>
                          </a:rPr>
                        </m:ctrlPr>
                      </m:sSupPr>
                      <m:e>
                        <m:r>
                          <a:rPr lang="en-GB" sz="2400" i="1">
                            <a:latin typeface="Cambria Math" panose="02040503050406030204" pitchFamily="18" charset="0"/>
                          </a:rPr>
                          <m:t>𝑦</m:t>
                        </m:r>
                      </m:e>
                      <m:sup>
                        <m:r>
                          <a:rPr lang="en-GB" sz="2400" i="1">
                            <a:latin typeface="Cambria Math" panose="02040503050406030204" pitchFamily="18" charset="0"/>
                          </a:rPr>
                          <m:t>𝑡</m:t>
                        </m:r>
                        <m:r>
                          <a:rPr lang="en-GB" sz="2400" i="1">
                            <a:latin typeface="Cambria Math" panose="02040503050406030204" pitchFamily="18" charset="0"/>
                          </a:rPr>
                          <m:t>+1</m:t>
                        </m:r>
                      </m:sup>
                    </m:sSup>
                    <m:r>
                      <a:rPr lang="en-GB" sz="2400" i="1">
                        <a:latin typeface="Cambria Math" panose="02040503050406030204" pitchFamily="18" charset="0"/>
                      </a:rPr>
                      <m:t>)/</m:t>
                    </m:r>
                    <m:sSup>
                      <m:sSupPr>
                        <m:ctrlPr>
                          <a:rPr lang="en-US" sz="2400" i="1">
                            <a:latin typeface="Cambria Math" panose="02040503050406030204" pitchFamily="18" charset="0"/>
                          </a:rPr>
                        </m:ctrlPr>
                      </m:sSupPr>
                      <m:e>
                        <m:r>
                          <a:rPr lang="en-GB" sz="2400" i="1">
                            <a:latin typeface="Cambria Math" panose="02040503050406030204" pitchFamily="18" charset="0"/>
                          </a:rPr>
                          <m:t>𝑑</m:t>
                        </m:r>
                      </m:e>
                      <m:sup>
                        <m:r>
                          <a:rPr lang="en-GB" sz="2400" i="1">
                            <a:latin typeface="Cambria Math" panose="02040503050406030204" pitchFamily="18" charset="0"/>
                          </a:rPr>
                          <m:t>𝑇</m:t>
                        </m:r>
                      </m:sup>
                    </m:sSup>
                    <m:r>
                      <a:rPr lang="en-GB" sz="2400" i="1">
                        <a:latin typeface="Cambria Math" panose="02040503050406030204" pitchFamily="18" charset="0"/>
                      </a:rPr>
                      <m:t>(</m:t>
                    </m:r>
                    <m:sSup>
                      <m:sSupPr>
                        <m:ctrlPr>
                          <a:rPr lang="en-US" sz="2400" i="1">
                            <a:latin typeface="Cambria Math" panose="02040503050406030204" pitchFamily="18" charset="0"/>
                          </a:rPr>
                        </m:ctrlPr>
                      </m:sSupPr>
                      <m:e>
                        <m:r>
                          <a:rPr lang="en-GB" sz="2400" i="1">
                            <a:latin typeface="Cambria Math" panose="02040503050406030204" pitchFamily="18" charset="0"/>
                          </a:rPr>
                          <m:t>𝑥</m:t>
                        </m:r>
                      </m:e>
                      <m:sup>
                        <m:r>
                          <a:rPr lang="en-GB" sz="2400" i="1">
                            <a:latin typeface="Cambria Math" panose="02040503050406030204" pitchFamily="18" charset="0"/>
                          </a:rPr>
                          <m:t>𝑡</m:t>
                        </m:r>
                      </m:sup>
                    </m:sSup>
                    <m:r>
                      <a:rPr lang="en-GB" sz="2400" i="1">
                        <a:latin typeface="Cambria Math" panose="02040503050406030204" pitchFamily="18" charset="0"/>
                      </a:rPr>
                      <m:t>,</m:t>
                    </m:r>
                    <m:sSup>
                      <m:sSupPr>
                        <m:ctrlPr>
                          <a:rPr lang="en-US" sz="2400" i="1">
                            <a:latin typeface="Cambria Math" panose="02040503050406030204" pitchFamily="18" charset="0"/>
                          </a:rPr>
                        </m:ctrlPr>
                      </m:sSupPr>
                      <m:e>
                        <m:r>
                          <a:rPr lang="en-GB" sz="2400" i="1">
                            <a:latin typeface="Cambria Math" panose="02040503050406030204" pitchFamily="18" charset="0"/>
                          </a:rPr>
                          <m:t>𝑦</m:t>
                        </m:r>
                      </m:e>
                      <m:sup>
                        <m:r>
                          <a:rPr lang="en-GB" sz="2400" i="1">
                            <a:latin typeface="Cambria Math" panose="02040503050406030204" pitchFamily="18" charset="0"/>
                          </a:rPr>
                          <m:t>𝑡</m:t>
                        </m:r>
                      </m:sup>
                    </m:sSup>
                    <m:r>
                      <a:rPr lang="en-GB" sz="2400" i="1">
                        <a:latin typeface="Cambria Math" panose="02040503050406030204" pitchFamily="18" charset="0"/>
                      </a:rPr>
                      <m:t>) </m:t>
                    </m:r>
                  </m:oMath>
                </a14:m>
                <a:r>
                  <a:rPr lang="en-GB" sz="2400" dirty="0"/>
                  <a:t>	</a:t>
                </a:r>
                <a:r>
                  <a:rPr lang="en-GB" sz="2400" dirty="0" smtClean="0"/>
                  <a:t>			(2)</a:t>
                </a:r>
              </a:p>
              <a:p>
                <a:pPr>
                  <a:buNone/>
                </a:pPr>
                <a:endParaRPr lang="en-GB" sz="2400" dirty="0" smtClean="0"/>
              </a:p>
              <a:p>
                <a:pPr>
                  <a:buNone/>
                </a:pPr>
                <a:r>
                  <a:rPr lang="en-GB" sz="2400" dirty="0" smtClean="0"/>
                  <a:t>And </a:t>
                </a:r>
                <a:r>
                  <a:rPr lang="en-US" sz="2400" dirty="0"/>
                  <a:t>Malmquist Index </a:t>
                </a:r>
                <a:r>
                  <a:rPr lang="en-US" sz="2400" dirty="0" smtClean="0"/>
                  <a:t>is defined as </a:t>
                </a:r>
                <a:r>
                  <a:rPr lang="en-GB" sz="2400" dirty="0" smtClean="0"/>
                  <a:t>	</a:t>
                </a:r>
                <a:r>
                  <a:rPr lang="en-GB" sz="2400" dirty="0"/>
                  <a:t>				</a:t>
                </a:r>
                <a:endParaRPr lang="en-US" sz="2400" dirty="0"/>
              </a:p>
              <a:p>
                <a:pPr>
                  <a:buNone/>
                </a:pPr>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7797" y="1094471"/>
                <a:ext cx="11564203" cy="2672311"/>
              </a:xfrm>
              <a:blipFill>
                <a:blip r:embed="rId3"/>
                <a:stretch>
                  <a:fillRect l="-843" t="-228"/>
                </a:stretch>
              </a:blipFill>
            </p:spPr>
            <p:txBody>
              <a:bodyPr/>
              <a:lstStyle/>
              <a:p>
                <a:r>
                  <a:rPr lang="en-US">
                    <a:noFill/>
                  </a:rPr>
                  <a:t> </a:t>
                </a:r>
              </a:p>
            </p:txBody>
          </p:sp>
        </mc:Fallback>
      </mc:AlternateContent>
      <p:sp>
        <p:nvSpPr>
          <p:cNvPr id="30"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1" name="Object 30"/>
          <p:cNvGraphicFramePr>
            <a:graphicFrameLocks noChangeAspect="1"/>
          </p:cNvGraphicFramePr>
          <p:nvPr>
            <p:extLst>
              <p:ext uri="{D42A27DB-BD31-4B8C-83A1-F6EECF244321}">
                <p14:modId xmlns:p14="http://schemas.microsoft.com/office/powerpoint/2010/main" val="2476626408"/>
              </p:ext>
            </p:extLst>
          </p:nvPr>
        </p:nvGraphicFramePr>
        <p:xfrm>
          <a:off x="2470244" y="3521122"/>
          <a:ext cx="6400801" cy="1064526"/>
        </p:xfrm>
        <a:graphic>
          <a:graphicData uri="http://schemas.openxmlformats.org/presentationml/2006/ole">
            <mc:AlternateContent xmlns:mc="http://schemas.openxmlformats.org/markup-compatibility/2006">
              <mc:Choice xmlns:v="urn:schemas-microsoft-com:vml" Requires="v">
                <p:oleObj spid="_x0000_s6187" name="Equation" r:id="rId4" imgW="3479800" imgH="520700" progId="Equation.3">
                  <p:embed/>
                </p:oleObj>
              </mc:Choice>
              <mc:Fallback>
                <p:oleObj name="Equation" r:id="rId4" imgW="3479800" imgH="5207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0244" y="3521122"/>
                        <a:ext cx="6400801" cy="1064526"/>
                      </a:xfrm>
                      <a:prstGeom prst="rect">
                        <a:avLst/>
                      </a:prstGeom>
                      <a:noFill/>
                    </p:spPr>
                  </p:pic>
                </p:oleObj>
              </mc:Fallback>
            </mc:AlternateContent>
          </a:graphicData>
        </a:graphic>
      </p:graphicFrame>
      <p:sp>
        <p:nvSpPr>
          <p:cNvPr id="32" name="Rectangle 6"/>
          <p:cNvSpPr>
            <a:spLocks noChangeArrowheads="1"/>
          </p:cNvSpPr>
          <p:nvPr/>
        </p:nvSpPr>
        <p:spPr bwMode="auto">
          <a:xfrm>
            <a:off x="0" y="5715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11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3" name="Rectangle 42"/>
          <p:cNvSpPr/>
          <p:nvPr/>
        </p:nvSpPr>
        <p:spPr>
          <a:xfrm>
            <a:off x="236560" y="4888467"/>
            <a:ext cx="11677935" cy="1323439"/>
          </a:xfrm>
          <a:prstGeom prst="rect">
            <a:avLst/>
          </a:prstGeom>
        </p:spPr>
        <p:txBody>
          <a:bodyPr wrap="square">
            <a:spAutoFit/>
          </a:bodyPr>
          <a:lstStyle/>
          <a:p>
            <a:r>
              <a:rPr lang="en-US" sz="2000" dirty="0"/>
              <a:t>Equation (3) represents the productivity of the production point   relative to the production point </a:t>
            </a:r>
            <a:r>
              <a:rPr lang="en-US" sz="2000" dirty="0" smtClean="0"/>
              <a:t>.</a:t>
            </a:r>
          </a:p>
          <a:p>
            <a:endParaRPr lang="en-US" sz="2000" dirty="0"/>
          </a:p>
          <a:p>
            <a:r>
              <a:rPr lang="en-US" sz="2000" dirty="0" smtClean="0"/>
              <a:t> </a:t>
            </a:r>
            <a:r>
              <a:rPr lang="en-US" sz="2000" dirty="0">
                <a:solidFill>
                  <a:srgbClr val="FF0000"/>
                </a:solidFill>
              </a:rPr>
              <a:t>A value greater than one will indicate positive total factor productivity (TFP) growth from period t to t+1</a:t>
            </a:r>
            <a:r>
              <a:rPr lang="en-US" sz="2000" dirty="0" smtClean="0">
                <a:solidFill>
                  <a:srgbClr val="FF0000"/>
                </a:solidFill>
              </a:rPr>
              <a:t>.</a:t>
            </a:r>
            <a:r>
              <a:rPr lang="en-GB" sz="2000" dirty="0">
                <a:solidFill>
                  <a:srgbClr val="FF0000"/>
                </a:solidFill>
              </a:rPr>
              <a:t> </a:t>
            </a:r>
            <a:endParaRPr lang="en-US" sz="2000" dirty="0">
              <a:solidFill>
                <a:srgbClr val="FF0000"/>
              </a:solidFill>
            </a:endParaRPr>
          </a:p>
        </p:txBody>
      </p:sp>
      <p:sp>
        <p:nvSpPr>
          <p:cNvPr id="46" name="Rectangle 45"/>
          <p:cNvSpPr/>
          <p:nvPr/>
        </p:nvSpPr>
        <p:spPr>
          <a:xfrm>
            <a:off x="10562198" y="3889261"/>
            <a:ext cx="497252" cy="400110"/>
          </a:xfrm>
          <a:prstGeom prst="rect">
            <a:avLst/>
          </a:prstGeom>
        </p:spPr>
        <p:txBody>
          <a:bodyPr wrap="none">
            <a:spAutoFit/>
          </a:bodyPr>
          <a:lstStyle/>
          <a:p>
            <a:r>
              <a:rPr lang="en-GB" sz="2000" dirty="0" smtClean="0"/>
              <a:t>(3)</a:t>
            </a:r>
            <a:endParaRPr lang="en-US" sz="2000" dirty="0"/>
          </a:p>
        </p:txBody>
      </p:sp>
    </p:spTree>
    <p:extLst>
      <p:ext uri="{BB962C8B-B14F-4D97-AF65-F5344CB8AC3E}">
        <p14:creationId xmlns:p14="http://schemas.microsoft.com/office/powerpoint/2010/main" val="2725408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8"/>
          <p:cNvSpPr>
            <a:spLocks noChangeArrowheads="1"/>
          </p:cNvSpPr>
          <p:nvPr/>
        </p:nvSpPr>
        <p:spPr bwMode="auto">
          <a:xfrm>
            <a:off x="1571625" y="278606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 name="Object 50"/>
          <p:cNvGraphicFramePr>
            <a:graphicFrameLocks noChangeAspect="1"/>
          </p:cNvGraphicFramePr>
          <p:nvPr>
            <p:extLst>
              <p:ext uri="{D42A27DB-BD31-4B8C-83A1-F6EECF244321}">
                <p14:modId xmlns:p14="http://schemas.microsoft.com/office/powerpoint/2010/main" val="2520524974"/>
              </p:ext>
            </p:extLst>
          </p:nvPr>
        </p:nvGraphicFramePr>
        <p:xfrm>
          <a:off x="2838734" y="1523033"/>
          <a:ext cx="7286625" cy="980479"/>
        </p:xfrm>
        <a:graphic>
          <a:graphicData uri="http://schemas.openxmlformats.org/presentationml/2006/ole">
            <mc:AlternateContent xmlns:mc="http://schemas.openxmlformats.org/markup-compatibility/2006">
              <mc:Choice xmlns:v="urn:schemas-microsoft-com:vml" Requires="v">
                <p:oleObj spid="_x0000_s13364" name="Equation" r:id="rId3" imgW="4241800" imgH="520700" progId="Equation.3">
                  <p:embed/>
                </p:oleObj>
              </mc:Choice>
              <mc:Fallback>
                <p:oleObj name="Equation" r:id="rId3" imgW="4241800" imgH="5207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8734" y="1523033"/>
                        <a:ext cx="7286625" cy="980479"/>
                      </a:xfrm>
                      <a:prstGeom prst="rect">
                        <a:avLst/>
                      </a:prstGeom>
                      <a:noFill/>
                    </p:spPr>
                  </p:pic>
                </p:oleObj>
              </mc:Fallback>
            </mc:AlternateContent>
          </a:graphicData>
        </a:graphic>
      </p:graphicFrame>
      <p:sp>
        <p:nvSpPr>
          <p:cNvPr id="52" name="Rectangle 9"/>
          <p:cNvSpPr>
            <a:spLocks noChangeArrowheads="1"/>
          </p:cNvSpPr>
          <p:nvPr/>
        </p:nvSpPr>
        <p:spPr bwMode="auto">
          <a:xfrm>
            <a:off x="10645253" y="2298591"/>
            <a:ext cx="6414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(4)</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3" name="object 22"/>
          <p:cNvSpPr txBox="1"/>
          <p:nvPr/>
        </p:nvSpPr>
        <p:spPr>
          <a:xfrm>
            <a:off x="5216572" y="2714341"/>
            <a:ext cx="1416240" cy="497572"/>
          </a:xfrm>
          <a:prstGeom prst="rect">
            <a:avLst/>
          </a:prstGeom>
          <a:solidFill>
            <a:srgbClr val="92A199"/>
          </a:solidFill>
          <a:ln w="26424">
            <a:solidFill>
              <a:srgbClr val="6B766E"/>
            </a:solidFill>
          </a:ln>
        </p:spPr>
        <p:txBody>
          <a:bodyPr vert="horz" wrap="square" lIns="0" tIns="5080" rIns="0" bIns="0" rtlCol="0">
            <a:spAutoFit/>
          </a:bodyPr>
          <a:lstStyle/>
          <a:p>
            <a:pPr marL="3810" algn="ctr">
              <a:lnSpc>
                <a:spcPct val="100000"/>
              </a:lnSpc>
            </a:pPr>
            <a:r>
              <a:rPr sz="1600" b="1" dirty="0" smtClean="0">
                <a:solidFill>
                  <a:srgbClr val="FFFFFF"/>
                </a:solidFill>
                <a:latin typeface="Arial"/>
                <a:cs typeface="Arial"/>
              </a:rPr>
              <a:t>Efficiency</a:t>
            </a:r>
            <a:endParaRPr sz="1600" dirty="0">
              <a:latin typeface="Arial"/>
              <a:cs typeface="Arial"/>
            </a:endParaRPr>
          </a:p>
          <a:p>
            <a:pPr algn="ctr">
              <a:lnSpc>
                <a:spcPct val="100000"/>
              </a:lnSpc>
            </a:pPr>
            <a:r>
              <a:rPr sz="1600" b="1" spc="-5" dirty="0">
                <a:solidFill>
                  <a:srgbClr val="FFFFFF"/>
                </a:solidFill>
                <a:latin typeface="Arial"/>
                <a:cs typeface="Arial"/>
              </a:rPr>
              <a:t>Change</a:t>
            </a:r>
            <a:endParaRPr sz="1600" dirty="0">
              <a:latin typeface="Arial"/>
              <a:cs typeface="Arial"/>
            </a:endParaRPr>
          </a:p>
        </p:txBody>
      </p:sp>
      <p:sp>
        <p:nvSpPr>
          <p:cNvPr id="54" name="object 23"/>
          <p:cNvSpPr txBox="1"/>
          <p:nvPr/>
        </p:nvSpPr>
        <p:spPr>
          <a:xfrm>
            <a:off x="7629101" y="2723226"/>
            <a:ext cx="2047164" cy="497572"/>
          </a:xfrm>
          <a:prstGeom prst="rect">
            <a:avLst/>
          </a:prstGeom>
          <a:solidFill>
            <a:srgbClr val="92A199"/>
          </a:solidFill>
          <a:ln w="26424">
            <a:solidFill>
              <a:srgbClr val="6B766E"/>
            </a:solidFill>
          </a:ln>
        </p:spPr>
        <p:txBody>
          <a:bodyPr vert="horz" wrap="square" lIns="0" tIns="5080" rIns="0" bIns="0" rtlCol="0">
            <a:spAutoFit/>
          </a:bodyPr>
          <a:lstStyle/>
          <a:p>
            <a:pPr marL="702310" marR="558165" indent="-132715">
              <a:lnSpc>
                <a:spcPct val="100000"/>
              </a:lnSpc>
            </a:pPr>
            <a:r>
              <a:rPr sz="1600" b="1" spc="-180" dirty="0" smtClean="0">
                <a:solidFill>
                  <a:srgbClr val="FFFFFF"/>
                </a:solidFill>
                <a:latin typeface="Arial"/>
                <a:cs typeface="Arial"/>
              </a:rPr>
              <a:t>T</a:t>
            </a:r>
            <a:r>
              <a:rPr sz="1600" b="1" spc="-5" dirty="0" smtClean="0">
                <a:solidFill>
                  <a:srgbClr val="FFFFFF"/>
                </a:solidFill>
                <a:latin typeface="Arial"/>
                <a:cs typeface="Arial"/>
              </a:rPr>
              <a:t>echnical  </a:t>
            </a:r>
            <a:r>
              <a:rPr sz="1600" b="1" spc="-5" dirty="0">
                <a:solidFill>
                  <a:srgbClr val="FFFFFF"/>
                </a:solidFill>
                <a:latin typeface="Arial"/>
                <a:cs typeface="Arial"/>
              </a:rPr>
              <a:t>Change</a:t>
            </a:r>
            <a:endParaRPr sz="1600" dirty="0">
              <a:latin typeface="Arial"/>
              <a:cs typeface="Arial"/>
            </a:endParaRPr>
          </a:p>
        </p:txBody>
      </p:sp>
      <p:sp>
        <p:nvSpPr>
          <p:cNvPr id="62" name="Title 1"/>
          <p:cNvSpPr>
            <a:spLocks noGrp="1"/>
          </p:cNvSpPr>
          <p:nvPr>
            <p:ph type="title"/>
          </p:nvPr>
        </p:nvSpPr>
        <p:spPr>
          <a:xfrm>
            <a:off x="768520" y="0"/>
            <a:ext cx="8616800" cy="928048"/>
          </a:xfrm>
        </p:spPr>
        <p:txBody>
          <a:bodyPr/>
          <a:lstStyle/>
          <a:p>
            <a:r>
              <a:rPr lang="en-US"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Malmquist Productivity Index</a:t>
            </a:r>
            <a:endParaRPr lang="en-US" b="1" dirty="0">
              <a:solidFill>
                <a:schemeClr val="tx1"/>
              </a:solidFill>
            </a:endParaRPr>
          </a:p>
        </p:txBody>
      </p:sp>
      <p:graphicFrame>
        <p:nvGraphicFramePr>
          <p:cNvPr id="63" name="Object 62"/>
          <p:cNvGraphicFramePr>
            <a:graphicFrameLocks noChangeAspect="1"/>
          </p:cNvGraphicFramePr>
          <p:nvPr>
            <p:extLst>
              <p:ext uri="{D42A27DB-BD31-4B8C-83A1-F6EECF244321}">
                <p14:modId xmlns:p14="http://schemas.microsoft.com/office/powerpoint/2010/main" val="3017482764"/>
              </p:ext>
            </p:extLst>
          </p:nvPr>
        </p:nvGraphicFramePr>
        <p:xfrm>
          <a:off x="1542197" y="3466531"/>
          <a:ext cx="9130352" cy="1528550"/>
        </p:xfrm>
        <a:graphic>
          <a:graphicData uri="http://schemas.openxmlformats.org/presentationml/2006/ole">
            <mc:AlternateContent xmlns:mc="http://schemas.openxmlformats.org/markup-compatibility/2006">
              <mc:Choice xmlns:v="urn:schemas-microsoft-com:vml" Requires="v">
                <p:oleObj spid="_x0000_s13365" name="Equation" r:id="rId5" imgW="4546600" imgH="1041400" progId="Equation.3">
                  <p:embed/>
                </p:oleObj>
              </mc:Choice>
              <mc:Fallback>
                <p:oleObj name="Equation" r:id="rId5" imgW="4546600" imgH="1041400" progId="Equation.3">
                  <p:embed/>
                  <p:pic>
                    <p:nvPicPr>
                      <p:cNvPr id="7"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2197" y="3466531"/>
                        <a:ext cx="9130352" cy="1528550"/>
                      </a:xfrm>
                      <a:prstGeom prst="rect">
                        <a:avLst/>
                      </a:prstGeom>
                      <a:noFill/>
                    </p:spPr>
                  </p:pic>
                </p:oleObj>
              </mc:Fallback>
            </mc:AlternateContent>
          </a:graphicData>
        </a:graphic>
      </p:graphicFrame>
      <p:sp>
        <p:nvSpPr>
          <p:cNvPr id="64" name="object 27"/>
          <p:cNvSpPr txBox="1"/>
          <p:nvPr/>
        </p:nvSpPr>
        <p:spPr>
          <a:xfrm>
            <a:off x="5499550" y="5681622"/>
            <a:ext cx="1870241" cy="496931"/>
          </a:xfrm>
          <a:prstGeom prst="rect">
            <a:avLst/>
          </a:prstGeom>
          <a:solidFill>
            <a:srgbClr val="92A199"/>
          </a:solidFill>
          <a:ln w="26424">
            <a:solidFill>
              <a:srgbClr val="6B766E"/>
            </a:solidFill>
          </a:ln>
        </p:spPr>
        <p:txBody>
          <a:bodyPr vert="horz" wrap="square" lIns="0" tIns="4445" rIns="0" bIns="0" rtlCol="0">
            <a:spAutoFit/>
          </a:bodyPr>
          <a:lstStyle/>
          <a:p>
            <a:pPr marL="3810" algn="ctr">
              <a:lnSpc>
                <a:spcPct val="100000"/>
              </a:lnSpc>
            </a:pPr>
            <a:r>
              <a:rPr sz="1600" b="1" dirty="0" smtClean="0">
                <a:solidFill>
                  <a:srgbClr val="FFFFFF"/>
                </a:solidFill>
                <a:latin typeface="Arial"/>
                <a:cs typeface="Arial"/>
              </a:rPr>
              <a:t>Efficiency</a:t>
            </a:r>
            <a:endParaRPr sz="1600" dirty="0">
              <a:latin typeface="Arial"/>
              <a:cs typeface="Arial"/>
            </a:endParaRPr>
          </a:p>
          <a:p>
            <a:pPr algn="ctr">
              <a:lnSpc>
                <a:spcPct val="100000"/>
              </a:lnSpc>
            </a:pPr>
            <a:r>
              <a:rPr sz="1600" b="1" spc="-5" dirty="0">
                <a:solidFill>
                  <a:srgbClr val="FFFFFF"/>
                </a:solidFill>
                <a:latin typeface="Arial"/>
                <a:cs typeface="Arial"/>
              </a:rPr>
              <a:t>Change</a:t>
            </a:r>
            <a:endParaRPr sz="1600" dirty="0">
              <a:latin typeface="Arial"/>
              <a:cs typeface="Arial"/>
            </a:endParaRPr>
          </a:p>
        </p:txBody>
      </p:sp>
      <p:sp>
        <p:nvSpPr>
          <p:cNvPr id="65" name="object 28"/>
          <p:cNvSpPr txBox="1"/>
          <p:nvPr/>
        </p:nvSpPr>
        <p:spPr>
          <a:xfrm>
            <a:off x="2470246" y="5722962"/>
            <a:ext cx="2088108" cy="497572"/>
          </a:xfrm>
          <a:prstGeom prst="rect">
            <a:avLst/>
          </a:prstGeom>
          <a:solidFill>
            <a:srgbClr val="92A199"/>
          </a:solidFill>
          <a:ln w="26424">
            <a:solidFill>
              <a:srgbClr val="6B766E"/>
            </a:solidFill>
          </a:ln>
        </p:spPr>
        <p:txBody>
          <a:bodyPr vert="horz" wrap="square" lIns="0" tIns="5080" rIns="0" bIns="0" rtlCol="0">
            <a:spAutoFit/>
          </a:bodyPr>
          <a:lstStyle/>
          <a:p>
            <a:pPr marL="702310" marR="558165" indent="-132715">
              <a:lnSpc>
                <a:spcPct val="100000"/>
              </a:lnSpc>
            </a:pPr>
            <a:r>
              <a:rPr sz="1600" b="1" spc="-180" dirty="0" smtClean="0">
                <a:solidFill>
                  <a:srgbClr val="FFFFFF"/>
                </a:solidFill>
                <a:latin typeface="Arial"/>
                <a:cs typeface="Arial"/>
              </a:rPr>
              <a:t>T</a:t>
            </a:r>
            <a:r>
              <a:rPr sz="1600" b="1" spc="-5" dirty="0" smtClean="0">
                <a:solidFill>
                  <a:srgbClr val="FFFFFF"/>
                </a:solidFill>
                <a:latin typeface="Arial"/>
                <a:cs typeface="Arial"/>
              </a:rPr>
              <a:t>echnical  </a:t>
            </a:r>
            <a:r>
              <a:rPr sz="1600" b="1" spc="-5" dirty="0">
                <a:solidFill>
                  <a:srgbClr val="FFFFFF"/>
                </a:solidFill>
                <a:latin typeface="Arial"/>
                <a:cs typeface="Arial"/>
              </a:rPr>
              <a:t>Change</a:t>
            </a:r>
            <a:endParaRPr sz="1600" dirty="0">
              <a:latin typeface="Arial"/>
              <a:cs typeface="Arial"/>
            </a:endParaRPr>
          </a:p>
        </p:txBody>
      </p:sp>
      <p:sp>
        <p:nvSpPr>
          <p:cNvPr id="66" name="object 30"/>
          <p:cNvSpPr txBox="1"/>
          <p:nvPr/>
        </p:nvSpPr>
        <p:spPr>
          <a:xfrm>
            <a:off x="8345363" y="5682017"/>
            <a:ext cx="2258948" cy="497572"/>
          </a:xfrm>
          <a:prstGeom prst="rect">
            <a:avLst/>
          </a:prstGeom>
          <a:solidFill>
            <a:srgbClr val="92A199"/>
          </a:solidFill>
          <a:ln w="26424">
            <a:solidFill>
              <a:srgbClr val="6B766E"/>
            </a:solidFill>
          </a:ln>
        </p:spPr>
        <p:txBody>
          <a:bodyPr vert="horz" wrap="square" lIns="0" tIns="5080" rIns="0" bIns="0" rtlCol="0">
            <a:spAutoFit/>
          </a:bodyPr>
          <a:lstStyle/>
          <a:p>
            <a:pPr marL="702310" marR="90805" indent="-600710">
              <a:lnSpc>
                <a:spcPct val="100000"/>
              </a:lnSpc>
            </a:pPr>
            <a:r>
              <a:rPr sz="1600" b="1" spc="-5" dirty="0" smtClean="0">
                <a:solidFill>
                  <a:srgbClr val="FFFFFF"/>
                </a:solidFill>
                <a:latin typeface="Arial"/>
                <a:cs typeface="Arial"/>
              </a:rPr>
              <a:t>Scale</a:t>
            </a:r>
            <a:r>
              <a:rPr sz="1600" b="1" spc="-40" dirty="0" smtClean="0">
                <a:solidFill>
                  <a:srgbClr val="FFFFFF"/>
                </a:solidFill>
                <a:latin typeface="Arial"/>
                <a:cs typeface="Arial"/>
              </a:rPr>
              <a:t> </a:t>
            </a:r>
            <a:r>
              <a:rPr sz="1600" b="1" spc="-5" dirty="0">
                <a:solidFill>
                  <a:srgbClr val="FFFFFF"/>
                </a:solidFill>
                <a:latin typeface="Arial"/>
                <a:cs typeface="Arial"/>
              </a:rPr>
              <a:t>Efficiency  Change</a:t>
            </a:r>
            <a:endParaRPr sz="1600" dirty="0">
              <a:latin typeface="Arial"/>
              <a:cs typeface="Arial"/>
            </a:endParaRPr>
          </a:p>
        </p:txBody>
      </p:sp>
      <p:sp>
        <p:nvSpPr>
          <p:cNvPr id="67" name="Rectangle 9"/>
          <p:cNvSpPr>
            <a:spLocks noChangeArrowheads="1"/>
          </p:cNvSpPr>
          <p:nvPr/>
        </p:nvSpPr>
        <p:spPr bwMode="auto">
          <a:xfrm>
            <a:off x="10388220" y="4225200"/>
            <a:ext cx="6414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(5)</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cxnSp>
        <p:nvCxnSpPr>
          <p:cNvPr id="3" name="Straight Arrow Connector 2"/>
          <p:cNvCxnSpPr/>
          <p:nvPr/>
        </p:nvCxnSpPr>
        <p:spPr>
          <a:xfrm flipH="1">
            <a:off x="2838734" y="5104263"/>
            <a:ext cx="13648" cy="423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5895833" y="4217158"/>
            <a:ext cx="532263" cy="12828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8475260" y="4012442"/>
            <a:ext cx="791570" cy="14876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7341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68322" y="636896"/>
            <a:ext cx="10363200" cy="536812"/>
          </a:xfrm>
        </p:spPr>
        <p:txBody>
          <a:bodyPr/>
          <a:lstStyle/>
          <a:p>
            <a:pPr marL="1117600" indent="-1117600" algn="ctr"/>
            <a:r>
              <a:rPr lang="en-US" altLang="zh-CN" sz="3200" b="1" dirty="0" smtClean="0">
                <a:solidFill>
                  <a:schemeClr val="tx1"/>
                </a:solidFill>
                <a:ea typeface="SimSun" panose="02010600030101010101" pitchFamily="2" charset="-122"/>
              </a:rPr>
              <a:t>Selection of Input-outputs and Sample </a:t>
            </a:r>
            <a:endParaRPr lang="en-US" altLang="zh-CN" sz="3200" b="1" dirty="0">
              <a:solidFill>
                <a:schemeClr val="tx1"/>
              </a:solidFill>
              <a:ea typeface="SimSun" panose="02010600030101010101" pitchFamily="2" charset="-122"/>
            </a:endParaRPr>
          </a:p>
        </p:txBody>
      </p:sp>
      <p:sp>
        <p:nvSpPr>
          <p:cNvPr id="5" name="Rectangle 4"/>
          <p:cNvSpPr/>
          <p:nvPr/>
        </p:nvSpPr>
        <p:spPr>
          <a:xfrm>
            <a:off x="1173707" y="1508205"/>
            <a:ext cx="10140288" cy="3046988"/>
          </a:xfrm>
          <a:prstGeom prst="rect">
            <a:avLst/>
          </a:prstGeom>
        </p:spPr>
        <p:txBody>
          <a:bodyPr wrap="square">
            <a:spAutoFit/>
          </a:bodyPr>
          <a:lstStyle/>
          <a:p>
            <a:pPr algn="just"/>
            <a:r>
              <a:rPr lang="en-US" sz="2400" dirty="0" smtClean="0">
                <a:solidFill>
                  <a:schemeClr val="tx1"/>
                </a:solidFill>
              </a:rPr>
              <a:t>Inputs : </a:t>
            </a:r>
            <a:r>
              <a:rPr lang="en-US" sz="2400" dirty="0">
                <a:solidFill>
                  <a:schemeClr val="tx1"/>
                </a:solidFill>
              </a:rPr>
              <a:t>commission paid and management expenses </a:t>
            </a:r>
            <a:endParaRPr lang="en-US" sz="2400" dirty="0" smtClean="0">
              <a:solidFill>
                <a:schemeClr val="tx1"/>
              </a:solidFill>
            </a:endParaRPr>
          </a:p>
          <a:p>
            <a:pPr algn="just"/>
            <a:endParaRPr lang="en-US" sz="2400" dirty="0">
              <a:solidFill>
                <a:schemeClr val="tx1"/>
              </a:solidFill>
            </a:endParaRPr>
          </a:p>
          <a:p>
            <a:pPr algn="just"/>
            <a:r>
              <a:rPr lang="en-US" sz="2400" dirty="0" smtClean="0">
                <a:solidFill>
                  <a:schemeClr val="tx1"/>
                </a:solidFill>
              </a:rPr>
              <a:t>Outputs: </a:t>
            </a:r>
            <a:r>
              <a:rPr lang="en-US" sz="2400" dirty="0">
                <a:solidFill>
                  <a:schemeClr val="tx1"/>
                </a:solidFill>
              </a:rPr>
              <a:t>insurance premium and net investment income </a:t>
            </a:r>
            <a:endParaRPr lang="en-US" sz="2400" dirty="0" smtClean="0">
              <a:solidFill>
                <a:schemeClr val="tx1"/>
              </a:solidFill>
            </a:endParaRPr>
          </a:p>
          <a:p>
            <a:pPr algn="just"/>
            <a:endParaRPr lang="en-US" sz="2400" dirty="0">
              <a:solidFill>
                <a:schemeClr val="tx1"/>
              </a:solidFill>
            </a:endParaRPr>
          </a:p>
          <a:p>
            <a:pPr algn="just"/>
            <a:r>
              <a:rPr lang="en-US" sz="2400" dirty="0" smtClean="0">
                <a:solidFill>
                  <a:schemeClr val="tx1"/>
                </a:solidFill>
              </a:rPr>
              <a:t>Sample : </a:t>
            </a:r>
            <a:r>
              <a:rPr lang="en-US" sz="2400" dirty="0">
                <a:solidFill>
                  <a:schemeClr val="tx1"/>
                </a:solidFill>
              </a:rPr>
              <a:t>a panel of 40 conventional and 40 Islamic insurance companies </a:t>
            </a:r>
            <a:endParaRPr lang="en-US" sz="2400" dirty="0" smtClean="0">
              <a:solidFill>
                <a:schemeClr val="tx1"/>
              </a:solidFill>
            </a:endParaRPr>
          </a:p>
          <a:p>
            <a:pPr algn="just"/>
            <a:endParaRPr lang="en-US" sz="2400" dirty="0">
              <a:solidFill>
                <a:schemeClr val="tx1"/>
              </a:solidFill>
            </a:endParaRPr>
          </a:p>
          <a:p>
            <a:pPr algn="just"/>
            <a:r>
              <a:rPr lang="en-US" sz="2400" dirty="0" smtClean="0">
                <a:solidFill>
                  <a:schemeClr val="tx1"/>
                </a:solidFill>
              </a:rPr>
              <a:t>Sample period : </a:t>
            </a:r>
            <a:r>
              <a:rPr lang="en-US" sz="2400" dirty="0">
                <a:solidFill>
                  <a:schemeClr val="tx1"/>
                </a:solidFill>
              </a:rPr>
              <a:t>20012 to 2016. </a:t>
            </a:r>
          </a:p>
          <a:p>
            <a:pPr algn="just"/>
            <a:endParaRPr lang="en-US" sz="2400" dirty="0" smtClean="0">
              <a:solidFill>
                <a:schemeClr val="tx1"/>
              </a:solidFill>
            </a:endParaRPr>
          </a:p>
        </p:txBody>
      </p:sp>
    </p:spTree>
    <p:extLst>
      <p:ext uri="{BB962C8B-B14F-4D97-AF65-F5344CB8AC3E}">
        <p14:creationId xmlns:p14="http://schemas.microsoft.com/office/powerpoint/2010/main" val="2439426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0520" y="527714"/>
            <a:ext cx="10363200" cy="427629"/>
          </a:xfrm>
        </p:spPr>
        <p:txBody>
          <a:bodyPr/>
          <a:lstStyle/>
          <a:p>
            <a:pPr algn="ctr"/>
            <a:r>
              <a:rPr lang="en-US" b="1" dirty="0">
                <a:solidFill>
                  <a:schemeClr val="tx1"/>
                </a:solidFill>
              </a:rPr>
              <a:t>Estimation and Results </a:t>
            </a:r>
          </a:p>
        </p:txBody>
      </p:sp>
      <p:graphicFrame>
        <p:nvGraphicFramePr>
          <p:cNvPr id="5" name="Table 4"/>
          <p:cNvGraphicFramePr>
            <a:graphicFrameLocks noGrp="1"/>
          </p:cNvGraphicFramePr>
          <p:nvPr>
            <p:extLst>
              <p:ext uri="{D42A27DB-BD31-4B8C-83A1-F6EECF244321}">
                <p14:modId xmlns:p14="http://schemas.microsoft.com/office/powerpoint/2010/main" val="3000266601"/>
              </p:ext>
            </p:extLst>
          </p:nvPr>
        </p:nvGraphicFramePr>
        <p:xfrm>
          <a:off x="450377" y="1965277"/>
          <a:ext cx="5390866" cy="2729551"/>
        </p:xfrm>
        <a:graphic>
          <a:graphicData uri="http://schemas.openxmlformats.org/drawingml/2006/table">
            <a:tbl>
              <a:tblPr firstRow="1" firstCol="1" bandRow="1">
                <a:tableStyleId>{5C22544A-7EE6-4342-B048-85BDC9FD1C3A}</a:tableStyleId>
              </a:tblPr>
              <a:tblGrid>
                <a:gridCol w="953235">
                  <a:extLst>
                    <a:ext uri="{9D8B030D-6E8A-4147-A177-3AD203B41FA5}">
                      <a16:colId xmlns:a16="http://schemas.microsoft.com/office/drawing/2014/main" val="3168297010"/>
                    </a:ext>
                  </a:extLst>
                </a:gridCol>
                <a:gridCol w="968439">
                  <a:extLst>
                    <a:ext uri="{9D8B030D-6E8A-4147-A177-3AD203B41FA5}">
                      <a16:colId xmlns:a16="http://schemas.microsoft.com/office/drawing/2014/main" val="3001750006"/>
                    </a:ext>
                  </a:extLst>
                </a:gridCol>
                <a:gridCol w="1161466">
                  <a:extLst>
                    <a:ext uri="{9D8B030D-6E8A-4147-A177-3AD203B41FA5}">
                      <a16:colId xmlns:a16="http://schemas.microsoft.com/office/drawing/2014/main" val="2919364855"/>
                    </a:ext>
                  </a:extLst>
                </a:gridCol>
                <a:gridCol w="1150889">
                  <a:extLst>
                    <a:ext uri="{9D8B030D-6E8A-4147-A177-3AD203B41FA5}">
                      <a16:colId xmlns:a16="http://schemas.microsoft.com/office/drawing/2014/main" val="3032942406"/>
                    </a:ext>
                  </a:extLst>
                </a:gridCol>
                <a:gridCol w="1156837">
                  <a:extLst>
                    <a:ext uri="{9D8B030D-6E8A-4147-A177-3AD203B41FA5}">
                      <a16:colId xmlns:a16="http://schemas.microsoft.com/office/drawing/2014/main" val="1989082100"/>
                    </a:ext>
                  </a:extLst>
                </a:gridCol>
              </a:tblGrid>
              <a:tr h="997603">
                <a:tc>
                  <a:txBody>
                    <a:bodyPr/>
                    <a:lstStyle/>
                    <a:p>
                      <a:pPr marL="0" marR="0" algn="l">
                        <a:spcBef>
                          <a:spcPts val="0"/>
                        </a:spcBef>
                        <a:spcAft>
                          <a:spcPts val="0"/>
                        </a:spcAft>
                      </a:pPr>
                      <a:r>
                        <a:rPr lang="en-US" sz="1200">
                          <a:effectLst/>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Premium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100" dirty="0">
                          <a:effectLst/>
                        </a:rPr>
                        <a:t>Net Investment Income</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dirty="0">
                          <a:effectLst/>
                        </a:rPr>
                        <a:t>Commission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Management Expenses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0163703"/>
                  </a:ext>
                </a:extLst>
              </a:tr>
              <a:tr h="332534">
                <a:tc>
                  <a:txBody>
                    <a:bodyPr/>
                    <a:lstStyle/>
                    <a:p>
                      <a:pPr marL="0" marR="0" algn="l">
                        <a:spcBef>
                          <a:spcPts val="0"/>
                        </a:spcBef>
                        <a:spcAft>
                          <a:spcPts val="0"/>
                        </a:spcAft>
                      </a:pPr>
                      <a:r>
                        <a:rPr lang="en-US" sz="1100">
                          <a:effectLst/>
                        </a:rPr>
                        <a:t>Mean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65762.4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6234.5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5577.1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14080.4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143293"/>
                  </a:ext>
                </a:extLst>
              </a:tr>
              <a:tr h="332534">
                <a:tc>
                  <a:txBody>
                    <a:bodyPr/>
                    <a:lstStyle/>
                    <a:p>
                      <a:pPr marL="0" marR="0" algn="l">
                        <a:spcBef>
                          <a:spcPts val="0"/>
                        </a:spcBef>
                        <a:spcAft>
                          <a:spcPts val="0"/>
                        </a:spcAft>
                      </a:pPr>
                      <a:r>
                        <a:rPr lang="en-US" sz="1100">
                          <a:effectLst/>
                        </a:rPr>
                        <a:t>Median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31931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2781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3945.5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6297</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0196133"/>
                  </a:ext>
                </a:extLst>
              </a:tr>
              <a:tr h="401812">
                <a:tc>
                  <a:txBody>
                    <a:bodyPr/>
                    <a:lstStyle/>
                    <a:p>
                      <a:pPr marL="0" marR="0" algn="l">
                        <a:spcBef>
                          <a:spcPts val="0"/>
                        </a:spcBef>
                        <a:spcAft>
                          <a:spcPts val="0"/>
                        </a:spcAft>
                      </a:pPr>
                      <a:r>
                        <a:rPr lang="en-US" sz="1100">
                          <a:effectLst/>
                        </a:rPr>
                        <a:t>Std Dev.</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106840.9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7948.1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dirty="0">
                          <a:effectLst/>
                        </a:rPr>
                        <a:t>9585.2</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18561.8</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6244457"/>
                  </a:ext>
                </a:extLst>
              </a:tr>
              <a:tr h="332534">
                <a:tc>
                  <a:txBody>
                    <a:bodyPr/>
                    <a:lstStyle/>
                    <a:p>
                      <a:pPr marL="0" marR="0" algn="l">
                        <a:spcBef>
                          <a:spcPts val="0"/>
                        </a:spcBef>
                        <a:spcAft>
                          <a:spcPts val="0"/>
                        </a:spcAft>
                      </a:pPr>
                      <a:r>
                        <a:rPr lang="en-US" sz="1100">
                          <a:effectLst/>
                        </a:rPr>
                        <a:t>Minimum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1080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-7787</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-24213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148</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6124775"/>
                  </a:ext>
                </a:extLst>
              </a:tr>
              <a:tr h="332534">
                <a:tc>
                  <a:txBody>
                    <a:bodyPr/>
                    <a:lstStyle/>
                    <a:p>
                      <a:pPr marL="0" marR="0" algn="l">
                        <a:spcBef>
                          <a:spcPts val="0"/>
                        </a:spcBef>
                        <a:spcAft>
                          <a:spcPts val="0"/>
                        </a:spcAft>
                      </a:pPr>
                      <a:r>
                        <a:rPr lang="en-US" sz="1100">
                          <a:effectLst/>
                        </a:rPr>
                        <a:t>Maximum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849420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36828</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48191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dirty="0">
                          <a:effectLst/>
                        </a:rPr>
                        <a:t>89593</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8012343"/>
                  </a:ext>
                </a:extLst>
              </a:tr>
            </a:tbl>
          </a:graphicData>
        </a:graphic>
      </p:graphicFrame>
      <p:sp>
        <p:nvSpPr>
          <p:cNvPr id="6" name="Rectangle 1"/>
          <p:cNvSpPr>
            <a:spLocks noChangeArrowheads="1"/>
          </p:cNvSpPr>
          <p:nvPr/>
        </p:nvSpPr>
        <p:spPr bwMode="auto">
          <a:xfrm>
            <a:off x="504968" y="1496796"/>
            <a:ext cx="563652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en-US" altLang="en-US"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Table 1.  Descriptive Statistics - Conventional Insurance Companies</a:t>
            </a:r>
            <a:endParaRPr kumimoji="0" lang="en-US" altLang="en-US" b="0" i="0" u="none" strike="noStrike" cap="none" normalizeH="0" baseline="0" dirty="0" smtClean="0">
              <a:ln>
                <a:noFill/>
              </a:ln>
              <a:solidFill>
                <a:schemeClr val="tx1"/>
              </a:solidFill>
              <a:effectLst/>
            </a:endParaRPr>
          </a:p>
        </p:txBody>
      </p:sp>
      <p:sp>
        <p:nvSpPr>
          <p:cNvPr id="7" name="Rectangle 6"/>
          <p:cNvSpPr/>
          <p:nvPr/>
        </p:nvSpPr>
        <p:spPr>
          <a:xfrm>
            <a:off x="6728397" y="1434125"/>
            <a:ext cx="5199747" cy="523220"/>
          </a:xfrm>
          <a:prstGeom prst="rect">
            <a:avLst/>
          </a:prstGeom>
        </p:spPr>
        <p:txBody>
          <a:bodyPr wrap="square">
            <a:spAutoFit/>
          </a:bodyPr>
          <a:lstStyle/>
          <a:p>
            <a:pPr>
              <a:lnSpc>
                <a:spcPct val="200000"/>
              </a:lnSpc>
            </a:pPr>
            <a:r>
              <a:rPr lang="en-US" b="1" dirty="0">
                <a:latin typeface="Times New Roman" panose="02020603050405020304" pitchFamily="18" charset="0"/>
                <a:ea typeface="Calibri" panose="020F0502020204030204" pitchFamily="34" charset="0"/>
              </a:rPr>
              <a:t>Table 2.  Descriptive Statistics - Islamic Insurance </a:t>
            </a:r>
            <a:r>
              <a:rPr lang="en-US" b="1" dirty="0" smtClean="0">
                <a:latin typeface="Times New Roman" panose="02020603050405020304" pitchFamily="18" charset="0"/>
                <a:ea typeface="Calibri" panose="020F0502020204030204" pitchFamily="34" charset="0"/>
              </a:rPr>
              <a:t>Companies</a:t>
            </a:r>
            <a:endParaRPr lang="en-US" dirty="0">
              <a:latin typeface="Times New Roman" panose="02020603050405020304" pitchFamily="18" charset="0"/>
              <a:ea typeface="Calibri" panose="020F050202020403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297125218"/>
              </p:ext>
            </p:extLst>
          </p:nvPr>
        </p:nvGraphicFramePr>
        <p:xfrm>
          <a:off x="6281151" y="1910689"/>
          <a:ext cx="5577553" cy="2784141"/>
        </p:xfrm>
        <a:graphic>
          <a:graphicData uri="http://schemas.openxmlformats.org/drawingml/2006/table">
            <a:tbl>
              <a:tblPr firstRow="1" firstCol="1" bandRow="1">
                <a:tableStyleId>{5C22544A-7EE6-4342-B048-85BDC9FD1C3A}</a:tableStyleId>
              </a:tblPr>
              <a:tblGrid>
                <a:gridCol w="815023">
                  <a:extLst>
                    <a:ext uri="{9D8B030D-6E8A-4147-A177-3AD203B41FA5}">
                      <a16:colId xmlns:a16="http://schemas.microsoft.com/office/drawing/2014/main" val="167121209"/>
                    </a:ext>
                  </a:extLst>
                </a:gridCol>
                <a:gridCol w="1385764">
                  <a:extLst>
                    <a:ext uri="{9D8B030D-6E8A-4147-A177-3AD203B41FA5}">
                      <a16:colId xmlns:a16="http://schemas.microsoft.com/office/drawing/2014/main" val="1654124015"/>
                    </a:ext>
                  </a:extLst>
                </a:gridCol>
                <a:gridCol w="1385764">
                  <a:extLst>
                    <a:ext uri="{9D8B030D-6E8A-4147-A177-3AD203B41FA5}">
                      <a16:colId xmlns:a16="http://schemas.microsoft.com/office/drawing/2014/main" val="2444561198"/>
                    </a:ext>
                  </a:extLst>
                </a:gridCol>
                <a:gridCol w="995501">
                  <a:extLst>
                    <a:ext uri="{9D8B030D-6E8A-4147-A177-3AD203B41FA5}">
                      <a16:colId xmlns:a16="http://schemas.microsoft.com/office/drawing/2014/main" val="2151800178"/>
                    </a:ext>
                  </a:extLst>
                </a:gridCol>
                <a:gridCol w="995501">
                  <a:extLst>
                    <a:ext uri="{9D8B030D-6E8A-4147-A177-3AD203B41FA5}">
                      <a16:colId xmlns:a16="http://schemas.microsoft.com/office/drawing/2014/main" val="1200432947"/>
                    </a:ext>
                  </a:extLst>
                </a:gridCol>
              </a:tblGrid>
              <a:tr h="274839">
                <a:tc rowSpan="2">
                  <a:txBody>
                    <a:bodyPr/>
                    <a:lstStyle/>
                    <a:p>
                      <a:pPr marL="0" marR="0" algn="l">
                        <a:spcBef>
                          <a:spcPts val="0"/>
                        </a:spcBef>
                        <a:spcAft>
                          <a:spcPts val="0"/>
                        </a:spcAft>
                      </a:pPr>
                      <a:r>
                        <a:rPr lang="en-US" sz="1100">
                          <a:effectLst/>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spcBef>
                          <a:spcPts val="0"/>
                        </a:spcBef>
                        <a:spcAft>
                          <a:spcPts val="0"/>
                        </a:spcAft>
                      </a:pPr>
                      <a:r>
                        <a:rPr lang="en-US" sz="1100">
                          <a:effectLst/>
                        </a:rPr>
                        <a:t>Output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ctr">
                        <a:spcBef>
                          <a:spcPts val="0"/>
                        </a:spcBef>
                        <a:spcAft>
                          <a:spcPts val="0"/>
                        </a:spcAft>
                      </a:pPr>
                      <a:r>
                        <a:rPr lang="en-US" sz="1100">
                          <a:effectLst/>
                        </a:rPr>
                        <a:t>Input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578593900"/>
                  </a:ext>
                </a:extLst>
              </a:tr>
              <a:tr h="539459">
                <a:tc vMerge="1">
                  <a:txBody>
                    <a:bodyPr/>
                    <a:lstStyle/>
                    <a:p>
                      <a:endParaRPr lang="en-US"/>
                    </a:p>
                  </a:txBody>
                  <a:tcPr/>
                </a:tc>
                <a:tc>
                  <a:txBody>
                    <a:bodyPr/>
                    <a:lstStyle/>
                    <a:p>
                      <a:pPr marL="0" marR="0" algn="l">
                        <a:spcBef>
                          <a:spcPts val="0"/>
                        </a:spcBef>
                        <a:spcAft>
                          <a:spcPts val="0"/>
                        </a:spcAft>
                      </a:pPr>
                      <a:r>
                        <a:rPr lang="en-US" sz="1100" dirty="0">
                          <a:effectLst/>
                        </a:rPr>
                        <a:t>Premium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Net Investment Income</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Commission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Management Expenses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7294337"/>
                  </a:ext>
                </a:extLst>
              </a:tr>
              <a:tr h="330011">
                <a:tc>
                  <a:txBody>
                    <a:bodyPr/>
                    <a:lstStyle/>
                    <a:p>
                      <a:pPr marL="0" marR="0" algn="l">
                        <a:spcBef>
                          <a:spcPts val="0"/>
                        </a:spcBef>
                        <a:spcAft>
                          <a:spcPts val="0"/>
                        </a:spcAft>
                      </a:pPr>
                      <a:r>
                        <a:rPr lang="en-US" sz="1100">
                          <a:effectLst/>
                        </a:rPr>
                        <a:t>Mean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55654.9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1,080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3945.3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13623.3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7164103"/>
                  </a:ext>
                </a:extLst>
              </a:tr>
              <a:tr h="291185">
                <a:tc>
                  <a:txBody>
                    <a:bodyPr/>
                    <a:lstStyle/>
                    <a:p>
                      <a:pPr marL="0" marR="0" algn="l">
                        <a:spcBef>
                          <a:spcPts val="0"/>
                        </a:spcBef>
                        <a:spcAft>
                          <a:spcPts val="0"/>
                        </a:spcAft>
                      </a:pPr>
                      <a:r>
                        <a:rPr lang="en-US" sz="1100">
                          <a:effectLst/>
                        </a:rPr>
                        <a:t>Median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dirty="0">
                          <a:effectLst/>
                        </a:rPr>
                        <a:t>42560</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79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3214.5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12104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1968839"/>
                  </a:ext>
                </a:extLst>
              </a:tr>
              <a:tr h="269729">
                <a:tc>
                  <a:txBody>
                    <a:bodyPr/>
                    <a:lstStyle/>
                    <a:p>
                      <a:pPr marL="0" marR="0" algn="l">
                        <a:spcBef>
                          <a:spcPts val="0"/>
                        </a:spcBef>
                        <a:spcAft>
                          <a:spcPts val="0"/>
                        </a:spcAft>
                      </a:pPr>
                      <a:r>
                        <a:rPr lang="en-US" sz="1100">
                          <a:effectLst/>
                        </a:rPr>
                        <a:t>Std dev.</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57920.6</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2266.3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4649.2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11104.6</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28661419"/>
                  </a:ext>
                </a:extLst>
              </a:tr>
              <a:tr h="539459">
                <a:tc>
                  <a:txBody>
                    <a:bodyPr/>
                    <a:lstStyle/>
                    <a:p>
                      <a:pPr marL="0" marR="0" algn="l">
                        <a:spcBef>
                          <a:spcPts val="0"/>
                        </a:spcBef>
                        <a:spcAft>
                          <a:spcPts val="0"/>
                        </a:spcAft>
                      </a:pPr>
                      <a:r>
                        <a:rPr lang="en-US" sz="1100">
                          <a:effectLst/>
                        </a:rPr>
                        <a:t>Minimum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-190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dirty="0">
                          <a:effectLst/>
                        </a:rPr>
                        <a:t>-12,919</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-12114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-662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8231702"/>
                  </a:ext>
                </a:extLst>
              </a:tr>
              <a:tr h="539459">
                <a:tc>
                  <a:txBody>
                    <a:bodyPr/>
                    <a:lstStyle/>
                    <a:p>
                      <a:pPr marL="0" marR="0" algn="l">
                        <a:spcBef>
                          <a:spcPts val="0"/>
                        </a:spcBef>
                        <a:spcAft>
                          <a:spcPts val="0"/>
                        </a:spcAft>
                      </a:pPr>
                      <a:r>
                        <a:rPr lang="en-US" sz="1100">
                          <a:effectLst/>
                        </a:rPr>
                        <a:t>Maximum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560209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14,328</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a:effectLst/>
                        </a:rPr>
                        <a:t>17683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100" dirty="0">
                          <a:effectLst/>
                        </a:rPr>
                        <a:t>69165</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1949298"/>
                  </a:ext>
                </a:extLst>
              </a:tr>
            </a:tbl>
          </a:graphicData>
        </a:graphic>
      </p:graphicFrame>
    </p:spTree>
    <p:extLst>
      <p:ext uri="{BB962C8B-B14F-4D97-AF65-F5344CB8AC3E}">
        <p14:creationId xmlns:p14="http://schemas.microsoft.com/office/powerpoint/2010/main" val="3903749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317" y="0"/>
            <a:ext cx="10363200" cy="928048"/>
          </a:xfrm>
        </p:spPr>
        <p:txBody>
          <a:bodyPr/>
          <a:lstStyle/>
          <a:p>
            <a:pPr algn="ctr"/>
            <a:r>
              <a:rPr lang="en-US" dirty="0" smtClean="0">
                <a:solidFill>
                  <a:schemeClr val="tx1"/>
                </a:solidFill>
              </a:rPr>
              <a:t>Average Efficiency Scores </a:t>
            </a:r>
            <a:endParaRPr lang="en-US"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54259707"/>
              </p:ext>
            </p:extLst>
          </p:nvPr>
        </p:nvGraphicFramePr>
        <p:xfrm>
          <a:off x="968992" y="1076809"/>
          <a:ext cx="10740787" cy="2103120"/>
        </p:xfrm>
        <a:graphic>
          <a:graphicData uri="http://schemas.openxmlformats.org/drawingml/2006/table">
            <a:tbl>
              <a:tblPr firstRow="1" bandRow="1">
                <a:tableStyleId>{C4B1156A-380E-4F78-BDF5-A606A8083BF9}</a:tableStyleId>
              </a:tblPr>
              <a:tblGrid>
                <a:gridCol w="1829047">
                  <a:extLst>
                    <a:ext uri="{9D8B030D-6E8A-4147-A177-3AD203B41FA5}">
                      <a16:colId xmlns:a16="http://schemas.microsoft.com/office/drawing/2014/main" val="3225710224"/>
                    </a:ext>
                  </a:extLst>
                </a:gridCol>
                <a:gridCol w="1725271">
                  <a:extLst>
                    <a:ext uri="{9D8B030D-6E8A-4147-A177-3AD203B41FA5}">
                      <a16:colId xmlns:a16="http://schemas.microsoft.com/office/drawing/2014/main" val="1290748975"/>
                    </a:ext>
                  </a:extLst>
                </a:gridCol>
                <a:gridCol w="1741392">
                  <a:extLst>
                    <a:ext uri="{9D8B030D-6E8A-4147-A177-3AD203B41FA5}">
                      <a16:colId xmlns:a16="http://schemas.microsoft.com/office/drawing/2014/main" val="3264479785"/>
                    </a:ext>
                  </a:extLst>
                </a:gridCol>
                <a:gridCol w="1819552">
                  <a:extLst>
                    <a:ext uri="{9D8B030D-6E8A-4147-A177-3AD203B41FA5}">
                      <a16:colId xmlns:a16="http://schemas.microsoft.com/office/drawing/2014/main" val="3404031561"/>
                    </a:ext>
                  </a:extLst>
                </a:gridCol>
                <a:gridCol w="1683765">
                  <a:extLst>
                    <a:ext uri="{9D8B030D-6E8A-4147-A177-3AD203B41FA5}">
                      <a16:colId xmlns:a16="http://schemas.microsoft.com/office/drawing/2014/main" val="2499982590"/>
                    </a:ext>
                  </a:extLst>
                </a:gridCol>
                <a:gridCol w="1941760">
                  <a:extLst>
                    <a:ext uri="{9D8B030D-6E8A-4147-A177-3AD203B41FA5}">
                      <a16:colId xmlns:a16="http://schemas.microsoft.com/office/drawing/2014/main" val="4182180250"/>
                    </a:ext>
                  </a:extLst>
                </a:gridCol>
              </a:tblGrid>
              <a:tr h="794522">
                <a:tc>
                  <a:txBody>
                    <a:bodyPr/>
                    <a:lstStyle/>
                    <a:p>
                      <a:pPr algn="l"/>
                      <a:endParaRPr lang="en-US" sz="1800" dirty="0">
                        <a:latin typeface="Times New Roman" panose="02020603050405020304" pitchFamily="18" charset="0"/>
                        <a:cs typeface="Times New Roman" panose="02020603050405020304" pitchFamily="18" charset="0"/>
                      </a:endParaRPr>
                    </a:p>
                  </a:txBody>
                  <a:tcPr/>
                </a:tc>
                <a:tc>
                  <a:txBody>
                    <a:bodyPr/>
                    <a:lstStyle/>
                    <a:p>
                      <a:pPr marL="0" marR="0" algn="l">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Technical Efficiency Change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Technological Efficiency Change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Pure Efficiency Change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Scale-efficiency Change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Total Factor Productivity Change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9424248"/>
                  </a:ext>
                </a:extLst>
              </a:tr>
              <a:tr h="502015">
                <a:tc>
                  <a:txBody>
                    <a:bodyPr/>
                    <a:lstStyle/>
                    <a:p>
                      <a:pPr algn="l"/>
                      <a:r>
                        <a:rPr lang="en-US" sz="1800" b="1" i="0"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Conv. Insurance Firms </a:t>
                      </a:r>
                      <a:endParaRPr lang="en-US" sz="1800" dirty="0">
                        <a:latin typeface="Times New Roman" panose="02020603050405020304" pitchFamily="18" charset="0"/>
                        <a:cs typeface="Times New Roman" panose="02020603050405020304" pitchFamily="18" charset="0"/>
                      </a:endParaRPr>
                    </a:p>
                  </a:txBody>
                  <a:tcPr/>
                </a:tc>
                <a:tc>
                  <a:txBody>
                    <a:bodyPr/>
                    <a:lstStyle/>
                    <a:p>
                      <a:pPr marL="0" marR="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0.580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0.845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0.688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0.996</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3264122"/>
                  </a:ext>
                </a:extLst>
              </a:tr>
              <a:tr h="557971">
                <a:tc>
                  <a:txBody>
                    <a:bodyPr/>
                    <a:lstStyle/>
                    <a:p>
                      <a:pPr algn="l"/>
                      <a:r>
                        <a:rPr lang="en-US" sz="1800" b="1" i="0"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Islamic Insurance Firms</a:t>
                      </a:r>
                      <a:endParaRPr lang="en-US" sz="1800" dirty="0">
                        <a:latin typeface="Times New Roman" panose="02020603050405020304" pitchFamily="18" charset="0"/>
                        <a:cs typeface="Times New Roman" panose="02020603050405020304" pitchFamily="18" charset="0"/>
                      </a:endParaRPr>
                    </a:p>
                  </a:txBody>
                  <a:tcPr/>
                </a:tc>
                <a:tc>
                  <a:txBody>
                    <a:bodyPr/>
                    <a:lstStyle/>
                    <a:p>
                      <a:pPr marL="228600" marR="0" indent="-22860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1.172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8600" marR="0" indent="-22860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1.101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8600" marR="0" indent="-22860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1.417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8600" marR="0" indent="-22860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1.027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8600" marR="0" indent="-228600" algn="l">
                        <a:spcBef>
                          <a:spcPts val="0"/>
                        </a:spcBef>
                        <a:spcAft>
                          <a:spcPts val="0"/>
                        </a:spcAft>
                      </a:pPr>
                      <a:r>
                        <a:rPr lang="en-US"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1.172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8945347"/>
                  </a:ext>
                </a:extLst>
              </a:tr>
            </a:tbl>
          </a:graphicData>
        </a:graphic>
      </p:graphicFrame>
      <p:sp>
        <p:nvSpPr>
          <p:cNvPr id="7" name="Rectangle 6"/>
          <p:cNvSpPr/>
          <p:nvPr/>
        </p:nvSpPr>
        <p:spPr>
          <a:xfrm>
            <a:off x="259307" y="3282511"/>
            <a:ext cx="11791666" cy="4278094"/>
          </a:xfrm>
          <a:prstGeom prst="rect">
            <a:avLst/>
          </a:prstGeom>
        </p:spPr>
        <p:txBody>
          <a:bodyPr wrap="square">
            <a:spAutoFit/>
          </a:bodyPr>
          <a:lstStyle/>
          <a:p>
            <a:r>
              <a:rPr lang="en-US" sz="1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Technical Efficiency Change : </a:t>
            </a:r>
            <a:r>
              <a:rPr lang="en-US" sz="1800" b="1" dirty="0">
                <a:latin typeface="Times New Roman" panose="02020603050405020304" pitchFamily="18" charset="0"/>
                <a:ea typeface="Calibri" panose="020F0502020204030204" pitchFamily="34" charset="0"/>
                <a:cs typeface="Times New Roman" panose="02020603050405020304" pitchFamily="18" charset="0"/>
              </a:rPr>
              <a:t>incorporates the best practice technology in the management of activity and it </a:t>
            </a:r>
            <a:r>
              <a:rPr lang="en-US" sz="1800" b="1" dirty="0" smtClean="0">
                <a:latin typeface="Times New Roman" panose="02020603050405020304" pitchFamily="18" charset="0"/>
                <a:ea typeface="Calibri" panose="020F0502020204030204" pitchFamily="34" charset="0"/>
                <a:cs typeface="Times New Roman" panose="02020603050405020304" pitchFamily="18" charset="0"/>
              </a:rPr>
              <a:t>includes; </a:t>
            </a:r>
            <a:r>
              <a:rPr lang="en-US"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technical experience, investment planning, </a:t>
            </a:r>
            <a:r>
              <a:rPr lang="en-US" sz="1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organization, </a:t>
            </a:r>
            <a:r>
              <a:rPr lang="en-US"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and management in the entity </a:t>
            </a:r>
            <a:endParaRPr lang="en-US" sz="1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endParaRPr lang="en-US" sz="1800" b="1"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Technological </a:t>
            </a:r>
            <a:r>
              <a:rPr lang="en-US" sz="1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Efficiency </a:t>
            </a:r>
            <a:r>
              <a:rPr lang="en-US" sz="1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Change:</a:t>
            </a:r>
            <a:r>
              <a:rPr lang="en-GB" sz="1800" b="1" dirty="0">
                <a:solidFill>
                  <a:schemeClr val="tx1"/>
                </a:solidFill>
                <a:latin typeface="Times New Roman" panose="02020603050405020304" pitchFamily="18" charset="0"/>
                <a:cs typeface="Times New Roman" panose="02020603050405020304" pitchFamily="18" charset="0"/>
              </a:rPr>
              <a:t>caused by </a:t>
            </a:r>
            <a:r>
              <a:rPr lang="en-GB" sz="1800" b="1" dirty="0">
                <a:solidFill>
                  <a:srgbClr val="FF0000"/>
                </a:solidFill>
                <a:latin typeface="Times New Roman" panose="02020603050405020304" pitchFamily="18" charset="0"/>
                <a:cs typeface="Times New Roman" panose="02020603050405020304" pitchFamily="18" charset="0"/>
              </a:rPr>
              <a:t>innovative </a:t>
            </a:r>
            <a:r>
              <a:rPr lang="en-GB" sz="1800" b="1" dirty="0" smtClean="0">
                <a:solidFill>
                  <a:srgbClr val="FF0000"/>
                </a:solidFill>
                <a:latin typeface="Times New Roman" panose="02020603050405020304" pitchFamily="18" charset="0"/>
                <a:cs typeface="Times New Roman" panose="02020603050405020304" pitchFamily="18" charset="0"/>
              </a:rPr>
              <a:t>practices, investment </a:t>
            </a:r>
            <a:r>
              <a:rPr lang="en-GB" sz="1800" b="1" dirty="0">
                <a:solidFill>
                  <a:srgbClr val="FF0000"/>
                </a:solidFill>
                <a:latin typeface="Times New Roman" panose="02020603050405020304" pitchFamily="18" charset="0"/>
                <a:cs typeface="Times New Roman" panose="02020603050405020304" pitchFamily="18" charset="0"/>
              </a:rPr>
              <a:t>in new technologies </a:t>
            </a:r>
            <a:r>
              <a:rPr lang="en-GB" sz="1800" b="1" dirty="0">
                <a:solidFill>
                  <a:schemeClr val="tx1"/>
                </a:solidFill>
                <a:latin typeface="Times New Roman" panose="02020603050405020304" pitchFamily="18" charset="0"/>
                <a:cs typeface="Times New Roman" panose="02020603050405020304" pitchFamily="18" charset="0"/>
              </a:rPr>
              <a:t>(methodologies, procedures, and techniques) and in the </a:t>
            </a:r>
            <a:r>
              <a:rPr lang="en-GB" sz="1800" b="1" dirty="0">
                <a:solidFill>
                  <a:srgbClr val="FF0000"/>
                </a:solidFill>
                <a:latin typeface="Times New Roman" panose="02020603050405020304" pitchFamily="18" charset="0"/>
                <a:cs typeface="Times New Roman" panose="02020603050405020304" pitchFamily="18" charset="0"/>
              </a:rPr>
              <a:t>development of skills</a:t>
            </a:r>
            <a:r>
              <a:rPr lang="en-GB" sz="1800" b="1" dirty="0">
                <a:solidFill>
                  <a:schemeClr val="tx1"/>
                </a:solidFill>
                <a:latin typeface="Times New Roman" panose="02020603050405020304" pitchFamily="18" charset="0"/>
                <a:cs typeface="Times New Roman" panose="02020603050405020304" pitchFamily="18" charset="0"/>
              </a:rPr>
              <a:t> relevant to insurance industry</a:t>
            </a:r>
            <a:endParaRPr lang="en-US" sz="1800"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endParaRPr lang="en-US" sz="1800" b="1"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Pure </a:t>
            </a:r>
            <a:r>
              <a:rPr lang="en-US" sz="1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Efficiency </a:t>
            </a:r>
            <a:r>
              <a:rPr lang="en-US" sz="1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Change</a:t>
            </a:r>
            <a:r>
              <a:rPr lang="en-US" sz="18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1800" b="1" dirty="0" smtClean="0">
                <a:latin typeface="Times New Roman" panose="02020603050405020304" pitchFamily="18" charset="0"/>
                <a:cs typeface="Times New Roman" panose="02020603050405020304" pitchFamily="18" charset="0"/>
              </a:rPr>
              <a:t>indicates </a:t>
            </a:r>
            <a:r>
              <a:rPr lang="en-GB" sz="1800" b="1" dirty="0">
                <a:latin typeface="Times New Roman" panose="02020603050405020304" pitchFamily="18" charset="0"/>
                <a:cs typeface="Times New Roman" panose="02020603050405020304" pitchFamily="18" charset="0"/>
              </a:rPr>
              <a:t>an improvement in organisational factors which include; </a:t>
            </a:r>
            <a:r>
              <a:rPr lang="en-GB" sz="1800" b="1" dirty="0">
                <a:solidFill>
                  <a:srgbClr val="FF0000"/>
                </a:solidFill>
                <a:latin typeface="Times New Roman" panose="02020603050405020304" pitchFamily="18" charset="0"/>
                <a:cs typeface="Times New Roman" panose="02020603050405020304" pitchFamily="18" charset="0"/>
              </a:rPr>
              <a:t>development in managerial skills, better balance between inputs and outputs, best-practice initiatives, more accurate reporting, an improvement in quality and so on </a:t>
            </a:r>
            <a:r>
              <a:rPr lang="en-US" sz="1800" b="1" dirty="0" smtClean="0">
                <a:solidFill>
                  <a:srgbClr val="FF0000"/>
                </a:solidFill>
                <a:latin typeface="Times New Roman" panose="02020603050405020304" pitchFamily="18" charset="0"/>
                <a:cs typeface="Times New Roman" panose="02020603050405020304" pitchFamily="18" charset="0"/>
              </a:rPr>
              <a:t>.</a:t>
            </a:r>
          </a:p>
          <a:p>
            <a:endParaRPr lang="en-US" sz="1800" b="1"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Scale-efficiency </a:t>
            </a:r>
            <a:r>
              <a:rPr lang="en-US" sz="1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Change </a:t>
            </a:r>
            <a:r>
              <a:rPr lang="en-US" sz="18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a firm is operating at it's </a:t>
            </a:r>
            <a:r>
              <a:rPr lang="en-US" sz="1800" b="1" dirty="0">
                <a:solidFill>
                  <a:srgbClr val="FF0000"/>
                </a:solidFill>
                <a:latin typeface="Times New Roman" panose="02020603050405020304" pitchFamily="18" charset="0"/>
                <a:cs typeface="Times New Roman" panose="02020603050405020304" pitchFamily="18" charset="0"/>
              </a:rPr>
              <a:t>"optimal size.</a:t>
            </a:r>
            <a:endParaRPr lang="en-US" sz="1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smtClean="0">
                <a:latin typeface="Times New Roman" panose="02020603050405020304" pitchFamily="18" charset="0"/>
                <a:ea typeface="Calibri" panose="020F0502020204030204" pitchFamily="34" charset="0"/>
                <a:cs typeface="Times New Roman" panose="02020603050405020304" pitchFamily="18" charset="0"/>
              </a:rPr>
              <a:t>Total </a:t>
            </a:r>
            <a:r>
              <a:rPr lang="en-US" sz="1800" b="1" dirty="0">
                <a:latin typeface="Times New Roman" panose="02020603050405020304" pitchFamily="18" charset="0"/>
                <a:ea typeface="Calibri" panose="020F0502020204030204" pitchFamily="34" charset="0"/>
                <a:cs typeface="Times New Roman" panose="02020603050405020304" pitchFamily="18" charset="0"/>
              </a:rPr>
              <a:t>Factor Productivity Change </a:t>
            </a:r>
            <a:r>
              <a:rPr lang="en-US" sz="18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1800" b="1" dirty="0" smtClean="0">
                <a:solidFill>
                  <a:srgbClr val="FF0000"/>
                </a:solidFill>
                <a:latin typeface="Times New Roman" panose="02020603050405020304" pitchFamily="18" charset="0"/>
                <a:cs typeface="Times New Roman" panose="02020603050405020304" pitchFamily="18" charset="0"/>
              </a:rPr>
              <a:t>productivity </a:t>
            </a:r>
            <a:r>
              <a:rPr lang="en-GB" sz="1800" b="1" dirty="0">
                <a:solidFill>
                  <a:srgbClr val="FF0000"/>
                </a:solidFill>
                <a:latin typeface="Times New Roman" panose="02020603050405020304" pitchFamily="18" charset="0"/>
                <a:cs typeface="Times New Roman" panose="02020603050405020304" pitchFamily="18" charset="0"/>
              </a:rPr>
              <a:t>change</a:t>
            </a:r>
            <a:endParaRPr lang="en-US"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r>
              <a:rPr lang="en-US"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r>
              <a:rPr lang="en-US"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9458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350" y="104633"/>
            <a:ext cx="10363200" cy="1143000"/>
          </a:xfrm>
        </p:spPr>
        <p:txBody>
          <a:bodyPr/>
          <a:lstStyle/>
          <a:p>
            <a:pPr algn="ctr"/>
            <a:r>
              <a:rPr lang="en-US" dirty="0" smtClean="0">
                <a:solidFill>
                  <a:schemeClr val="tx1"/>
                </a:solidFill>
              </a:rPr>
              <a:t>Conclusion</a:t>
            </a:r>
            <a:br>
              <a:rPr lang="en-US" dirty="0" smtClean="0">
                <a:solidFill>
                  <a:schemeClr val="tx1"/>
                </a:solidFill>
              </a:rPr>
            </a:br>
            <a:endParaRPr lang="en-US" dirty="0">
              <a:solidFill>
                <a:schemeClr val="tx1"/>
              </a:solidFill>
            </a:endParaRPr>
          </a:p>
        </p:txBody>
      </p:sp>
      <p:sp>
        <p:nvSpPr>
          <p:cNvPr id="4" name="Rectangle 3"/>
          <p:cNvSpPr/>
          <p:nvPr/>
        </p:nvSpPr>
        <p:spPr>
          <a:xfrm>
            <a:off x="436728" y="671691"/>
            <a:ext cx="11573301" cy="6186309"/>
          </a:xfrm>
          <a:prstGeom prst="rect">
            <a:avLst/>
          </a:prstGeom>
        </p:spPr>
        <p:txBody>
          <a:bodyPr wrap="square">
            <a:spAutoFit/>
          </a:bodyPr>
          <a:lstStyle/>
          <a:p>
            <a:pPr algn="just">
              <a:lnSpc>
                <a:spcPct val="150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400" dirty="0" smtClean="0">
                <a:latin typeface="Times New Roman" panose="02020603050405020304" pitchFamily="18" charset="0"/>
                <a:ea typeface="Calibri" panose="020F0502020204030204" pitchFamily="34" charset="0"/>
              </a:rPr>
              <a:t>This research finds:</a:t>
            </a:r>
          </a:p>
          <a:p>
            <a:pPr marL="342900" indent="-342900" algn="just">
              <a:lnSpc>
                <a:spcPct val="150000"/>
              </a:lnSpc>
              <a:buFontTx/>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400" dirty="0" smtClean="0">
                <a:latin typeface="Times New Roman" panose="02020603050405020304" pitchFamily="18" charset="0"/>
                <a:ea typeface="Calibri" panose="020F0502020204030204" pitchFamily="34" charset="0"/>
              </a:rPr>
              <a:t>That Islamic insurance firms are more technically efficient both in terms of </a:t>
            </a:r>
            <a:r>
              <a:rPr lang="en-US" sz="2400" dirty="0" smtClean="0">
                <a:solidFill>
                  <a:srgbClr val="FF0000"/>
                </a:solidFill>
                <a:latin typeface="Times New Roman" panose="02020603050405020304" pitchFamily="18" charset="0"/>
                <a:ea typeface="Calibri" panose="020F0502020204030204" pitchFamily="34" charset="0"/>
              </a:rPr>
              <a:t>pure technical efficiency and scale efficiency </a:t>
            </a:r>
            <a:r>
              <a:rPr lang="en-US" sz="2400" dirty="0" smtClean="0">
                <a:latin typeface="Times New Roman" panose="02020603050405020304" pitchFamily="18" charset="0"/>
                <a:ea typeface="Calibri" panose="020F0502020204030204" pitchFamily="34" charset="0"/>
              </a:rPr>
              <a:t>whereas conventional insurance are more efficient to bring </a:t>
            </a:r>
            <a:r>
              <a:rPr lang="en-US" sz="2400" dirty="0" smtClean="0">
                <a:solidFill>
                  <a:srgbClr val="FF0000"/>
                </a:solidFill>
                <a:latin typeface="Times New Roman" panose="02020603050405020304" pitchFamily="18" charset="0"/>
                <a:ea typeface="Calibri" panose="020F0502020204030204" pitchFamily="34" charset="0"/>
              </a:rPr>
              <a:t>technological change </a:t>
            </a:r>
            <a:r>
              <a:rPr lang="en-US" sz="2400" dirty="0" smtClean="0">
                <a:latin typeface="Times New Roman" panose="02020603050405020304" pitchFamily="18" charset="0"/>
                <a:ea typeface="Calibri" panose="020F0502020204030204" pitchFamily="34" charset="0"/>
              </a:rPr>
              <a:t>in the industry.  </a:t>
            </a:r>
          </a:p>
          <a:p>
            <a:pPr algn="just">
              <a:lnSpc>
                <a:spcPct val="150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2400" dirty="0" smtClean="0">
              <a:latin typeface="Times New Roman" panose="02020603050405020304" pitchFamily="18" charset="0"/>
              <a:ea typeface="Calibri" panose="020F0502020204030204" pitchFamily="34" charset="0"/>
            </a:endParaRPr>
          </a:p>
          <a:p>
            <a:pPr marL="342900" indent="-342900" algn="just">
              <a:lnSpc>
                <a:spcPct val="150000"/>
              </a:lnSpc>
              <a:buFontTx/>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2400" dirty="0" smtClean="0">
                <a:latin typeface="Times New Roman" panose="02020603050405020304" pitchFamily="18" charset="0"/>
                <a:ea typeface="Calibri" panose="020F0502020204030204" pitchFamily="34" charset="0"/>
              </a:rPr>
              <a:t>Also Islamic insurance firms observe more gains in productivity than conventional insurance firms in MENA region during the sample period</a:t>
            </a:r>
          </a:p>
          <a:p>
            <a:pPr algn="just">
              <a:lnSpc>
                <a:spcPct val="150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GB" sz="2400" dirty="0" smtClean="0">
              <a:latin typeface="Times New Roman" panose="02020603050405020304" pitchFamily="18" charset="0"/>
              <a:ea typeface="Calibri" panose="020F0502020204030204" pitchFamily="34" charset="0"/>
            </a:endParaRPr>
          </a:p>
          <a:p>
            <a:pPr marL="342900" indent="-342900" algn="just">
              <a:lnSpc>
                <a:spcPct val="150000"/>
              </a:lnSpc>
              <a:buFontTx/>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2400" dirty="0" smtClean="0">
                <a:latin typeface="Times New Roman" panose="02020603050405020304" pitchFamily="18" charset="0"/>
                <a:ea typeface="Calibri" panose="020F0502020204030204" pitchFamily="34" charset="0"/>
              </a:rPr>
              <a:t>For conventional insurance firms in MENA region, most of the productivity growth comes from technological change whereas for Islamic insurance companies, most of the productivity changes are enhanced through technical efficiency. </a:t>
            </a:r>
            <a:endParaRPr lang="en-US"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366466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788" y="2585197"/>
            <a:ext cx="2800767" cy="923330"/>
          </a:xfrm>
          <a:prstGeom prst="rect">
            <a:avLst/>
          </a:prstGeom>
          <a:noFill/>
        </p:spPr>
        <p:txBody>
          <a:bodyPr wrap="none" lIns="91440" tIns="45720" rIns="91440" bIns="45720">
            <a:spAutoFit/>
          </a:bodyPr>
          <a:lstStyle/>
          <a:p>
            <a:pPr algn="ctr"/>
            <a:r>
              <a:rPr lang="en-US" sz="5400" b="1" cap="none" spc="0" dirty="0" smtClean="0">
                <a:ln w="22225">
                  <a:solidFill>
                    <a:schemeClr val="accent2"/>
                  </a:solidFill>
                  <a:prstDash val="solid"/>
                </a:ln>
                <a:solidFill>
                  <a:schemeClr val="accent2">
                    <a:lumMod val="40000"/>
                    <a:lumOff val="60000"/>
                  </a:schemeClr>
                </a:solidFill>
                <a:effectLst/>
              </a:rPr>
              <a:t>Thanks </a:t>
            </a:r>
            <a:endParaRPr 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30091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0782" y="329241"/>
            <a:ext cx="8616800" cy="1143000"/>
          </a:xfrm>
        </p:spPr>
        <p:txBody>
          <a:bodyPr/>
          <a:lstStyle/>
          <a:p>
            <a:r>
              <a:rPr lang="en-US" b="1" u="sng" dirty="0" smtClean="0">
                <a:solidFill>
                  <a:schemeClr val="tx1"/>
                </a:solidFill>
              </a:rPr>
              <a:t>Outline </a:t>
            </a:r>
            <a:endParaRPr lang="en-US" b="1" u="sng" dirty="0">
              <a:solidFill>
                <a:schemeClr val="tx1"/>
              </a:solidFill>
            </a:endParaRPr>
          </a:p>
        </p:txBody>
      </p:sp>
      <p:sp>
        <p:nvSpPr>
          <p:cNvPr id="3" name="Content Placeholder 2"/>
          <p:cNvSpPr>
            <a:spLocks noGrp="1"/>
          </p:cNvSpPr>
          <p:nvPr>
            <p:ph idx="1"/>
          </p:nvPr>
        </p:nvSpPr>
        <p:spPr>
          <a:xfrm>
            <a:off x="891348" y="1787857"/>
            <a:ext cx="10067803" cy="4698106"/>
          </a:xfrm>
        </p:spPr>
        <p:txBody>
          <a:bodyPr/>
          <a:lstStyle/>
          <a:p>
            <a:pPr marL="457200" indent="-457200">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Introduction</a:t>
            </a:r>
            <a:endParaRPr lang="en-US" dirty="0">
              <a:solidFill>
                <a:schemeClr val="tx1"/>
              </a:solidFill>
              <a:latin typeface="Times New Roman" panose="02020603050405020304" pitchFamily="18" charset="0"/>
              <a:cs typeface="Times New Roman" panose="02020603050405020304" pitchFamily="18" charset="0"/>
            </a:endParaRPr>
          </a:p>
          <a:p>
            <a:pPr marL="457200" indent="-457200">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Background/Literature </a:t>
            </a:r>
            <a:r>
              <a:rPr lang="en-US" dirty="0" smtClean="0">
                <a:solidFill>
                  <a:schemeClr val="tx1"/>
                </a:solidFill>
                <a:latin typeface="Times New Roman" panose="02020603050405020304" pitchFamily="18" charset="0"/>
                <a:cs typeface="Times New Roman" panose="02020603050405020304" pitchFamily="18" charset="0"/>
              </a:rPr>
              <a:t>Review</a:t>
            </a:r>
          </a:p>
          <a:p>
            <a:pPr marL="457200" indent="-457200">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Research </a:t>
            </a:r>
            <a:r>
              <a:rPr lang="en-US" dirty="0">
                <a:solidFill>
                  <a:schemeClr val="tx1"/>
                </a:solidFill>
                <a:latin typeface="Times New Roman" panose="02020603050405020304" pitchFamily="18" charset="0"/>
                <a:cs typeface="Times New Roman" panose="02020603050405020304" pitchFamily="18" charset="0"/>
              </a:rPr>
              <a:t>Question(s</a:t>
            </a:r>
            <a:r>
              <a:rPr lang="en-US"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a:p>
            <a:pPr marL="457200" indent="-457200">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Research </a:t>
            </a:r>
            <a:r>
              <a:rPr lang="en-US" dirty="0" smtClean="0">
                <a:solidFill>
                  <a:schemeClr val="tx1"/>
                </a:solidFill>
                <a:latin typeface="Times New Roman" panose="02020603050405020304" pitchFamily="18" charset="0"/>
                <a:cs typeface="Times New Roman" panose="02020603050405020304" pitchFamily="18" charset="0"/>
              </a:rPr>
              <a:t>Methods</a:t>
            </a:r>
            <a:endParaRPr lang="en-US" dirty="0">
              <a:solidFill>
                <a:schemeClr val="tx1"/>
              </a:solidFill>
              <a:latin typeface="Times New Roman" panose="02020603050405020304" pitchFamily="18" charset="0"/>
              <a:cs typeface="Times New Roman" panose="02020603050405020304" pitchFamily="18" charset="0"/>
            </a:endParaRPr>
          </a:p>
          <a:p>
            <a:pPr marL="457200" indent="-457200">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Findings/Data</a:t>
            </a:r>
            <a:endParaRPr lang="en-US" dirty="0">
              <a:solidFill>
                <a:schemeClr val="tx1"/>
              </a:solidFill>
              <a:latin typeface="Times New Roman" panose="02020603050405020304" pitchFamily="18" charset="0"/>
              <a:cs typeface="Times New Roman" panose="02020603050405020304" pitchFamily="18" charset="0"/>
            </a:endParaRPr>
          </a:p>
          <a:p>
            <a:pPr marL="457200" indent="-457200">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Discussion/Conclusion(s</a:t>
            </a:r>
            <a:r>
              <a:rPr lang="en-US"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a:p>
            <a:pPr marL="457200" indent="-457200">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Future Research </a:t>
            </a:r>
          </a:p>
          <a:p>
            <a:pPr marL="457200" indent="-457200">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References </a:t>
            </a:r>
          </a:p>
          <a:p>
            <a:pPr marL="457200" indent="-457200">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Questions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651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1600" y="274649"/>
            <a:ext cx="8616800" cy="1253899"/>
          </a:xfrm>
        </p:spPr>
        <p:txBody>
          <a:bodyPr/>
          <a:lstStyle/>
          <a:p>
            <a:r>
              <a:rPr lang="en-US" b="1" dirty="0" smtClean="0">
                <a:solidFill>
                  <a:schemeClr val="tx1"/>
                </a:solidFill>
                <a:latin typeface="Times New Roman" panose="02020603050405020304" pitchFamily="18" charset="0"/>
                <a:cs typeface="Times New Roman" panose="02020603050405020304" pitchFamily="18" charset="0"/>
              </a:rPr>
              <a:t>Motivation and Background</a:t>
            </a:r>
            <a:r>
              <a:rPr lang="en-US" b="1" dirty="0">
                <a:solidFill>
                  <a:schemeClr val="tx1"/>
                </a:solidFill>
                <a:latin typeface="Times New Roman" panose="02020603050405020304" pitchFamily="18" charset="0"/>
                <a:cs typeface="Times New Roman" panose="02020603050405020304" pitchFamily="18" charset="0"/>
              </a:rPr>
              <a:t/>
            </a:r>
            <a:br>
              <a:rPr lang="en-US" b="1" dirty="0">
                <a:solidFill>
                  <a:schemeClr val="tx1"/>
                </a:solidFill>
                <a:latin typeface="Times New Roman" panose="02020603050405020304" pitchFamily="18" charset="0"/>
                <a:cs typeface="Times New Roman" panose="02020603050405020304" pitchFamily="18" charset="0"/>
              </a:rPr>
            </a:br>
            <a:endParaRPr lang="en-US" b="1" dirty="0"/>
          </a:p>
        </p:txBody>
      </p:sp>
      <p:sp>
        <p:nvSpPr>
          <p:cNvPr id="3" name="Content Placeholder 2"/>
          <p:cNvSpPr>
            <a:spLocks noGrp="1"/>
          </p:cNvSpPr>
          <p:nvPr>
            <p:ph idx="1"/>
          </p:nvPr>
        </p:nvSpPr>
        <p:spPr>
          <a:xfrm>
            <a:off x="440972" y="1940632"/>
            <a:ext cx="10982203" cy="2658663"/>
          </a:xfrm>
        </p:spPr>
        <p:txBody>
          <a:bodyPr/>
          <a:lstStyle/>
          <a:p>
            <a:pPr marL="457200" indent="-457200" algn="just">
              <a:buFont typeface="Courier New" panose="02070309020205020404" pitchFamily="49" charset="0"/>
              <a:buChar char="o"/>
            </a:pPr>
            <a:r>
              <a:rPr lang="en-US" altLang="en-US" sz="3200" dirty="0" smtClean="0"/>
              <a:t>Insurance </a:t>
            </a:r>
            <a:r>
              <a:rPr lang="en-US" altLang="en-US" sz="3200" dirty="0"/>
              <a:t>companies have importance both for businesses and individuals as they indemnify the losses and put them in the same positions as they were before the occurrence of the loss. </a:t>
            </a:r>
            <a:endParaRPr lang="en-US" altLang="en-US" sz="3200" dirty="0" smtClean="0"/>
          </a:p>
          <a:p>
            <a:pPr algn="just">
              <a:buNone/>
            </a:pPr>
            <a:endParaRPr lang="en-US" altLang="en-US" sz="3200" dirty="0" smtClean="0"/>
          </a:p>
          <a:p>
            <a:pPr marL="457200" indent="-457200" algn="just">
              <a:buFont typeface="Courier New" panose="02070309020205020404" pitchFamily="49" charset="0"/>
              <a:buChar char="o"/>
            </a:pPr>
            <a:r>
              <a:rPr lang="en-US" altLang="en-US" sz="3200" dirty="0" smtClean="0"/>
              <a:t>In </a:t>
            </a:r>
            <a:r>
              <a:rPr lang="en-US" altLang="en-US" sz="3200" dirty="0"/>
              <a:t>addition, insurers provide economic and social benefits in the society i.e. prevention of losses, reduction in fear and increasing employment.</a:t>
            </a:r>
            <a:endParaRPr lang="en-US" dirty="0"/>
          </a:p>
        </p:txBody>
      </p:sp>
    </p:spTree>
    <p:extLst>
      <p:ext uri="{BB962C8B-B14F-4D97-AF65-F5344CB8AC3E}">
        <p14:creationId xmlns:p14="http://schemas.microsoft.com/office/powerpoint/2010/main" val="2617694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1600" y="274650"/>
            <a:ext cx="8616800" cy="653398"/>
          </a:xfrm>
        </p:spPr>
        <p:txBody>
          <a:bodyPr/>
          <a:lstStyle/>
          <a:p>
            <a:r>
              <a:rPr lang="en-US" dirty="0" smtClean="0">
                <a:solidFill>
                  <a:schemeClr val="tx1"/>
                </a:solidFill>
              </a:rPr>
              <a:t>Insurance Industry in MENA Region</a:t>
            </a:r>
            <a:endParaRPr lang="en-US" dirty="0">
              <a:solidFill>
                <a:schemeClr val="tx1"/>
              </a:solidFill>
            </a:endParaRPr>
          </a:p>
        </p:txBody>
      </p:sp>
      <p:pic>
        <p:nvPicPr>
          <p:cNvPr id="6" name="Content Placeholder 5"/>
          <p:cNvPicPr>
            <a:picLocks noGrp="1" noChangeAspect="1"/>
          </p:cNvPicPr>
          <p:nvPr>
            <p:ph idx="1"/>
          </p:nvPr>
        </p:nvPicPr>
        <p:blipFill>
          <a:blip r:embed="rId2"/>
          <a:stretch>
            <a:fillRect/>
          </a:stretch>
        </p:blipFill>
        <p:spPr>
          <a:xfrm>
            <a:off x="368489" y="1009935"/>
            <a:ext cx="11518711" cy="5288508"/>
          </a:xfrm>
          <a:prstGeom prst="rect">
            <a:avLst/>
          </a:prstGeom>
        </p:spPr>
      </p:pic>
    </p:spTree>
    <p:extLst>
      <p:ext uri="{BB962C8B-B14F-4D97-AF65-F5344CB8AC3E}">
        <p14:creationId xmlns:p14="http://schemas.microsoft.com/office/powerpoint/2010/main" val="1773212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96" y="545910"/>
            <a:ext cx="8616800" cy="818866"/>
          </a:xfrm>
        </p:spPr>
        <p:txBody>
          <a:bodyPr/>
          <a:lstStyle/>
          <a:p>
            <a:r>
              <a:rPr lang="en-US" dirty="0">
                <a:solidFill>
                  <a:schemeClr val="tx1"/>
                </a:solidFill>
                <a:latin typeface="Times New Roman" panose="02020603050405020304" pitchFamily="18" charset="0"/>
                <a:cs typeface="Times New Roman" panose="02020603050405020304" pitchFamily="18" charset="0"/>
              </a:rPr>
              <a:t>Takaful Versus Conventional Insurance</a:t>
            </a:r>
            <a:br>
              <a:rPr lang="en-US" dirty="0">
                <a:solidFill>
                  <a:schemeClr val="tx1"/>
                </a:solidFill>
                <a:latin typeface="Times New Roman" panose="02020603050405020304" pitchFamily="18" charset="0"/>
                <a:cs typeface="Times New Roman" panose="02020603050405020304" pitchFamily="18" charset="0"/>
              </a:rPr>
            </a:br>
            <a:endParaRPr lang="en-US" dirty="0"/>
          </a:p>
        </p:txBody>
      </p:sp>
      <p:graphicFrame>
        <p:nvGraphicFramePr>
          <p:cNvPr id="4" name="object 4"/>
          <p:cNvGraphicFramePr>
            <a:graphicFrameLocks noGrp="1"/>
          </p:cNvGraphicFramePr>
          <p:nvPr>
            <p:extLst>
              <p:ext uri="{D42A27DB-BD31-4B8C-83A1-F6EECF244321}">
                <p14:modId xmlns:p14="http://schemas.microsoft.com/office/powerpoint/2010/main" val="1322182063"/>
              </p:ext>
            </p:extLst>
          </p:nvPr>
        </p:nvGraphicFramePr>
        <p:xfrm>
          <a:off x="777922" y="1037231"/>
          <a:ext cx="10781731" cy="5452280"/>
        </p:xfrm>
        <a:graphic>
          <a:graphicData uri="http://schemas.openxmlformats.org/drawingml/2006/table">
            <a:tbl>
              <a:tblPr firstRow="1" bandRow="1">
                <a:tableStyleId>{8799B23B-EC83-4686-B30A-512413B5E67A}</a:tableStyleId>
              </a:tblPr>
              <a:tblGrid>
                <a:gridCol w="10781731">
                  <a:extLst>
                    <a:ext uri="{9D8B030D-6E8A-4147-A177-3AD203B41FA5}">
                      <a16:colId xmlns:a16="http://schemas.microsoft.com/office/drawing/2014/main" val="20000"/>
                    </a:ext>
                  </a:extLst>
                </a:gridCol>
              </a:tblGrid>
              <a:tr h="396888">
                <a:tc>
                  <a:txBody>
                    <a:bodyPr/>
                    <a:lstStyle/>
                    <a:p>
                      <a:pPr marL="3810" algn="ctr">
                        <a:lnSpc>
                          <a:spcPct val="100000"/>
                        </a:lnSpc>
                        <a:spcBef>
                          <a:spcPts val="310"/>
                        </a:spcBef>
                      </a:pPr>
                      <a:r>
                        <a:rPr sz="1800" spc="-5" dirty="0"/>
                        <a:t>Insurance</a:t>
                      </a:r>
                      <a:endParaRPr sz="1800" dirty="0">
                        <a:latin typeface="Arial"/>
                        <a:cs typeface="Arial"/>
                      </a:endParaRPr>
                    </a:p>
                  </a:txBody>
                  <a:tcPr marL="0" marR="0" marT="39370" marB="0"/>
                </a:tc>
                <a:extLst>
                  <a:ext uri="{0D108BD9-81ED-4DB2-BD59-A6C34878D82A}">
                    <a16:rowId xmlns:a16="http://schemas.microsoft.com/office/drawing/2014/main" val="10000"/>
                  </a:ext>
                </a:extLst>
              </a:tr>
              <a:tr h="2181865">
                <a:tc>
                  <a:txBody>
                    <a:bodyPr/>
                    <a:lstStyle/>
                    <a:p>
                      <a:pPr marL="92075" marR="99060">
                        <a:lnSpc>
                          <a:spcPct val="100000"/>
                        </a:lnSpc>
                        <a:spcBef>
                          <a:spcPts val="315"/>
                        </a:spcBef>
                      </a:pPr>
                      <a:r>
                        <a:rPr sz="2000" spc="-5" dirty="0"/>
                        <a:t>Insurance is a contract </a:t>
                      </a:r>
                      <a:r>
                        <a:rPr sz="2000" spc="-10" dirty="0"/>
                        <a:t>between </a:t>
                      </a:r>
                      <a:r>
                        <a:rPr sz="2000" spc="-15" dirty="0"/>
                        <a:t>two </a:t>
                      </a:r>
                      <a:r>
                        <a:rPr sz="2000" spc="-5" dirty="0"/>
                        <a:t>parties, </a:t>
                      </a:r>
                      <a:r>
                        <a:rPr sz="2000" spc="-10" dirty="0"/>
                        <a:t>whereby </a:t>
                      </a:r>
                      <a:r>
                        <a:rPr sz="2000" spc="-5" dirty="0"/>
                        <a:t>one party agrees </a:t>
                      </a:r>
                      <a:r>
                        <a:rPr sz="2000" dirty="0"/>
                        <a:t>to  </a:t>
                      </a:r>
                      <a:r>
                        <a:rPr sz="2000" spc="-5" dirty="0"/>
                        <a:t>undertake the risk </a:t>
                      </a:r>
                      <a:r>
                        <a:rPr sz="2000" dirty="0"/>
                        <a:t>of </a:t>
                      </a:r>
                      <a:r>
                        <a:rPr sz="2000" spc="-5" dirty="0"/>
                        <a:t>another in exchange </a:t>
                      </a:r>
                      <a:r>
                        <a:rPr sz="2000" dirty="0"/>
                        <a:t>for </a:t>
                      </a:r>
                      <a:r>
                        <a:rPr sz="2000" spc="-5" dirty="0"/>
                        <a:t>consideration </a:t>
                      </a:r>
                      <a:r>
                        <a:rPr sz="2000" spc="-15" dirty="0"/>
                        <a:t>known </a:t>
                      </a:r>
                      <a:r>
                        <a:rPr sz="2000" spc="-5" dirty="0"/>
                        <a:t>as premium,  </a:t>
                      </a:r>
                      <a:r>
                        <a:rPr sz="2000" spc="-10" dirty="0"/>
                        <a:t>and </a:t>
                      </a:r>
                      <a:r>
                        <a:rPr sz="2000" spc="-5" dirty="0"/>
                        <a:t>promises </a:t>
                      </a:r>
                      <a:r>
                        <a:rPr sz="2000" dirty="0"/>
                        <a:t>to </a:t>
                      </a:r>
                      <a:r>
                        <a:rPr sz="2000" spc="-10" dirty="0"/>
                        <a:t>pay </a:t>
                      </a:r>
                      <a:r>
                        <a:rPr sz="2000" dirty="0"/>
                        <a:t>a </a:t>
                      </a:r>
                      <a:r>
                        <a:rPr sz="2000" spc="-10" dirty="0"/>
                        <a:t>fixed </a:t>
                      </a:r>
                      <a:r>
                        <a:rPr sz="2000" spc="-5" dirty="0"/>
                        <a:t>sum </a:t>
                      </a:r>
                      <a:r>
                        <a:rPr sz="2000" dirty="0"/>
                        <a:t>of </a:t>
                      </a:r>
                      <a:r>
                        <a:rPr sz="2000" spc="-5" dirty="0"/>
                        <a:t>money </a:t>
                      </a:r>
                      <a:r>
                        <a:rPr sz="2000" dirty="0"/>
                        <a:t>to the </a:t>
                      </a:r>
                      <a:r>
                        <a:rPr sz="2000" spc="-5" dirty="0"/>
                        <a:t>other party on </a:t>
                      </a:r>
                      <a:r>
                        <a:rPr sz="2000" spc="-10" dirty="0"/>
                        <a:t>happening </a:t>
                      </a:r>
                      <a:r>
                        <a:rPr sz="2000" spc="-5" dirty="0"/>
                        <a:t>of  an uncertain event or </a:t>
                      </a:r>
                      <a:r>
                        <a:rPr sz="2000" dirty="0"/>
                        <a:t>after </a:t>
                      </a:r>
                      <a:r>
                        <a:rPr sz="2000" spc="-5" dirty="0"/>
                        <a:t>the expiry </a:t>
                      </a:r>
                      <a:r>
                        <a:rPr sz="2000" dirty="0"/>
                        <a:t>of </a:t>
                      </a:r>
                      <a:r>
                        <a:rPr sz="2000" spc="-5" dirty="0"/>
                        <a:t>a certain</a:t>
                      </a:r>
                      <a:r>
                        <a:rPr sz="2000" spc="35" dirty="0"/>
                        <a:t> </a:t>
                      </a:r>
                      <a:r>
                        <a:rPr sz="2000" spc="-5" dirty="0"/>
                        <a:t>period.</a:t>
                      </a:r>
                      <a:endParaRPr sz="2000" dirty="0"/>
                    </a:p>
                    <a:p>
                      <a:pPr marL="92075" marR="661035">
                        <a:lnSpc>
                          <a:spcPct val="100000"/>
                        </a:lnSpc>
                      </a:pPr>
                      <a:r>
                        <a:rPr sz="2000" dirty="0"/>
                        <a:t>The </a:t>
                      </a:r>
                      <a:r>
                        <a:rPr sz="2000" spc="-5" dirty="0"/>
                        <a:t>party bearing </a:t>
                      </a:r>
                      <a:r>
                        <a:rPr sz="2000" dirty="0"/>
                        <a:t>the </a:t>
                      </a:r>
                      <a:r>
                        <a:rPr sz="2000" spc="-5" dirty="0"/>
                        <a:t>risk is </a:t>
                      </a:r>
                      <a:r>
                        <a:rPr sz="2000" spc="-10" dirty="0"/>
                        <a:t>known </a:t>
                      </a:r>
                      <a:r>
                        <a:rPr sz="2000" spc="-5" dirty="0"/>
                        <a:t>as </a:t>
                      </a:r>
                      <a:r>
                        <a:rPr sz="2000" dirty="0"/>
                        <a:t>the </a:t>
                      </a:r>
                      <a:r>
                        <a:rPr sz="2000" spc="-15" dirty="0"/>
                        <a:t>insurer. </a:t>
                      </a:r>
                      <a:r>
                        <a:rPr sz="2000" dirty="0"/>
                        <a:t>The </a:t>
                      </a:r>
                      <a:r>
                        <a:rPr sz="2000" spc="-5" dirty="0"/>
                        <a:t>party </a:t>
                      </a:r>
                      <a:r>
                        <a:rPr sz="2000" spc="-10" dirty="0"/>
                        <a:t>whose </a:t>
                      </a:r>
                      <a:r>
                        <a:rPr sz="2000" spc="-5" dirty="0"/>
                        <a:t>risk is  covered is </a:t>
                      </a:r>
                      <a:r>
                        <a:rPr sz="2000" spc="-15" dirty="0"/>
                        <a:t>known </a:t>
                      </a:r>
                      <a:r>
                        <a:rPr sz="2000" spc="-5" dirty="0"/>
                        <a:t>as </a:t>
                      </a:r>
                      <a:r>
                        <a:rPr sz="2000" dirty="0"/>
                        <a:t>the</a:t>
                      </a:r>
                      <a:r>
                        <a:rPr sz="2000" spc="50" dirty="0"/>
                        <a:t> </a:t>
                      </a:r>
                      <a:r>
                        <a:rPr sz="2000" spc="-5" dirty="0"/>
                        <a:t>insured.</a:t>
                      </a:r>
                      <a:endParaRPr sz="2000" dirty="0">
                        <a:latin typeface="Arial"/>
                        <a:cs typeface="Arial"/>
                      </a:endParaRPr>
                    </a:p>
                  </a:txBody>
                  <a:tcPr marL="0" marR="0" marT="40005" marB="0"/>
                </a:tc>
                <a:extLst>
                  <a:ext uri="{0D108BD9-81ED-4DB2-BD59-A6C34878D82A}">
                    <a16:rowId xmlns:a16="http://schemas.microsoft.com/office/drawing/2014/main" val="10001"/>
                  </a:ext>
                </a:extLst>
              </a:tr>
              <a:tr h="422758">
                <a:tc>
                  <a:txBody>
                    <a:bodyPr/>
                    <a:lstStyle/>
                    <a:p>
                      <a:pPr marL="24130" algn="ctr">
                        <a:lnSpc>
                          <a:spcPct val="100000"/>
                        </a:lnSpc>
                        <a:spcBef>
                          <a:spcPts val="505"/>
                        </a:spcBef>
                      </a:pPr>
                      <a:r>
                        <a:rPr sz="1800" spc="-25" dirty="0"/>
                        <a:t>Takaful</a:t>
                      </a:r>
                      <a:endParaRPr sz="1800">
                        <a:latin typeface="Arial"/>
                        <a:cs typeface="Arial"/>
                      </a:endParaRPr>
                    </a:p>
                  </a:txBody>
                  <a:tcPr marL="0" marR="0" marT="64135" marB="0"/>
                </a:tc>
                <a:extLst>
                  <a:ext uri="{0D108BD9-81ED-4DB2-BD59-A6C34878D82A}">
                    <a16:rowId xmlns:a16="http://schemas.microsoft.com/office/drawing/2014/main" val="10002"/>
                  </a:ext>
                </a:extLst>
              </a:tr>
              <a:tr h="2450769">
                <a:tc>
                  <a:txBody>
                    <a:bodyPr/>
                    <a:lstStyle/>
                    <a:p>
                      <a:pPr marL="102870" marR="140970">
                        <a:lnSpc>
                          <a:spcPct val="100000"/>
                        </a:lnSpc>
                        <a:spcBef>
                          <a:spcPts val="315"/>
                        </a:spcBef>
                      </a:pPr>
                      <a:r>
                        <a:rPr sz="2000" spc="-25" dirty="0"/>
                        <a:t>Takaful </a:t>
                      </a:r>
                      <a:r>
                        <a:rPr sz="2000" spc="-5" dirty="0"/>
                        <a:t>is based on the principle </a:t>
                      </a:r>
                      <a:r>
                        <a:rPr sz="2000" dirty="0"/>
                        <a:t>of </a:t>
                      </a:r>
                      <a:r>
                        <a:rPr sz="2000" spc="-40" dirty="0"/>
                        <a:t>Ta’awun </a:t>
                      </a:r>
                      <a:r>
                        <a:rPr sz="2000" spc="-5" dirty="0"/>
                        <a:t>(Mutual Assistance) and  </a:t>
                      </a:r>
                      <a:r>
                        <a:rPr sz="2000" spc="-20" dirty="0"/>
                        <a:t>Tabarru’(Gift, </a:t>
                      </a:r>
                      <a:r>
                        <a:rPr sz="2000" dirty="0"/>
                        <a:t>Give </a:t>
                      </a:r>
                      <a:r>
                        <a:rPr sz="2000" spc="-40" dirty="0"/>
                        <a:t>away, </a:t>
                      </a:r>
                      <a:r>
                        <a:rPr sz="2000" spc="-5" dirty="0"/>
                        <a:t>Donation), </a:t>
                      </a:r>
                      <a:r>
                        <a:rPr sz="2000" spc="-15" dirty="0"/>
                        <a:t>where </a:t>
                      </a:r>
                      <a:r>
                        <a:rPr sz="2000" dirty="0"/>
                        <a:t>the </a:t>
                      </a:r>
                      <a:r>
                        <a:rPr sz="2000" spc="-5" dirty="0"/>
                        <a:t>risk is shared collectively by </a:t>
                      </a:r>
                      <a:r>
                        <a:rPr sz="2000" dirty="0"/>
                        <a:t>the  </a:t>
                      </a:r>
                      <a:r>
                        <a:rPr sz="2000" spc="-10" dirty="0"/>
                        <a:t>group </a:t>
                      </a:r>
                      <a:r>
                        <a:rPr sz="2000" spc="-20" dirty="0"/>
                        <a:t>voluntarily.</a:t>
                      </a:r>
                      <a:endParaRPr sz="2000" dirty="0"/>
                    </a:p>
                    <a:p>
                      <a:pPr>
                        <a:lnSpc>
                          <a:spcPct val="100000"/>
                        </a:lnSpc>
                        <a:spcBef>
                          <a:spcPts val="25"/>
                        </a:spcBef>
                      </a:pPr>
                      <a:endParaRPr sz="2000" dirty="0"/>
                    </a:p>
                    <a:p>
                      <a:pPr marL="102870" marR="342900">
                        <a:lnSpc>
                          <a:spcPct val="100000"/>
                        </a:lnSpc>
                        <a:spcBef>
                          <a:spcPts val="5"/>
                        </a:spcBef>
                      </a:pPr>
                      <a:r>
                        <a:rPr sz="2000" spc="-5" dirty="0"/>
                        <a:t>This is a pact among a group </a:t>
                      </a:r>
                      <a:r>
                        <a:rPr sz="2000" dirty="0"/>
                        <a:t>of </a:t>
                      </a:r>
                      <a:r>
                        <a:rPr sz="2000" spc="-5" dirty="0"/>
                        <a:t>members </a:t>
                      </a:r>
                      <a:r>
                        <a:rPr sz="2000" spc="-10" dirty="0"/>
                        <a:t>or </a:t>
                      </a:r>
                      <a:r>
                        <a:rPr sz="2000" spc="-5" dirty="0"/>
                        <a:t>participants </a:t>
                      </a:r>
                      <a:r>
                        <a:rPr sz="2000" spc="-15" dirty="0"/>
                        <a:t>who </a:t>
                      </a:r>
                      <a:r>
                        <a:rPr sz="2000" spc="-5" dirty="0"/>
                        <a:t>agree </a:t>
                      </a:r>
                      <a:r>
                        <a:rPr sz="2000" dirty="0"/>
                        <a:t>to </a:t>
                      </a:r>
                      <a:r>
                        <a:rPr sz="2000" spc="-5" dirty="0"/>
                        <a:t>jointly  guarantee among themselves protection against loss or damage </a:t>
                      </a:r>
                      <a:r>
                        <a:rPr sz="2000" dirty="0"/>
                        <a:t>to </a:t>
                      </a:r>
                      <a:r>
                        <a:rPr sz="2000" spc="-5" dirty="0"/>
                        <a:t>any </a:t>
                      </a:r>
                      <a:r>
                        <a:rPr sz="2000" dirty="0"/>
                        <a:t>of  </a:t>
                      </a:r>
                      <a:r>
                        <a:rPr sz="2000" spc="-5" dirty="0"/>
                        <a:t>them as defined in </a:t>
                      </a:r>
                      <a:r>
                        <a:rPr sz="2000" dirty="0"/>
                        <a:t>the</a:t>
                      </a:r>
                      <a:r>
                        <a:rPr sz="2000" spc="0" dirty="0"/>
                        <a:t> </a:t>
                      </a:r>
                      <a:r>
                        <a:rPr sz="2000" spc="-5" dirty="0"/>
                        <a:t>pact</a:t>
                      </a:r>
                      <a:endParaRPr sz="2000" dirty="0">
                        <a:latin typeface="Arial"/>
                        <a:cs typeface="Arial"/>
                      </a:endParaRPr>
                    </a:p>
                  </a:txBody>
                  <a:tcPr marL="0" marR="0" marT="40005"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28781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382" y="329241"/>
            <a:ext cx="8616800" cy="1143000"/>
          </a:xfrm>
        </p:spPr>
        <p:txBody>
          <a:bodyPr/>
          <a:lstStyle/>
          <a:p>
            <a:pPr algn="ctr"/>
            <a:r>
              <a:rPr lang="en-US" b="1" dirty="0">
                <a:solidFill>
                  <a:schemeClr val="tx1"/>
                </a:solidFill>
                <a:latin typeface="Times New Roman" panose="02020603050405020304" pitchFamily="18" charset="0"/>
                <a:cs typeface="Times New Roman" panose="02020603050405020304" pitchFamily="18" charset="0"/>
              </a:rPr>
              <a:t>Takaful Versus Conventional Insurance</a:t>
            </a:r>
            <a:br>
              <a:rPr lang="en-US" b="1" dirty="0">
                <a:solidFill>
                  <a:schemeClr val="tx1"/>
                </a:solidFill>
                <a:latin typeface="Times New Roman" panose="02020603050405020304" pitchFamily="18" charset="0"/>
                <a:cs typeface="Times New Roman" panose="02020603050405020304" pitchFamily="18" charset="0"/>
              </a:rPr>
            </a:br>
            <a:endParaRPr lang="en-US" b="1" dirty="0"/>
          </a:p>
        </p:txBody>
      </p:sp>
      <p:sp>
        <p:nvSpPr>
          <p:cNvPr id="4" name="object 3"/>
          <p:cNvSpPr>
            <a:spLocks noGrp="1"/>
          </p:cNvSpPr>
          <p:nvPr>
            <p:ph idx="1"/>
          </p:nvPr>
        </p:nvSpPr>
        <p:spPr>
          <a:xfrm>
            <a:off x="6155140" y="1654029"/>
            <a:ext cx="5786650" cy="4736400"/>
          </a:xfrm>
          <a:prstGeom prst="rect">
            <a:avLst/>
          </a:prstGeom>
          <a:blipFill>
            <a:blip r:embed="rId2" cstate="print"/>
            <a:stretch>
              <a:fillRect/>
            </a:stretch>
          </a:blipFill>
        </p:spPr>
        <p:txBody>
          <a:bodyPr wrap="square" lIns="0" tIns="0" rIns="0" bIns="0" rtlCol="0"/>
          <a:lstStyle/>
          <a:p>
            <a:endParaRPr lang="en-US" dirty="0"/>
          </a:p>
        </p:txBody>
      </p:sp>
      <p:sp>
        <p:nvSpPr>
          <p:cNvPr id="5" name="object 4"/>
          <p:cNvSpPr/>
          <p:nvPr/>
        </p:nvSpPr>
        <p:spPr>
          <a:xfrm>
            <a:off x="504967" y="1678675"/>
            <a:ext cx="5359021" cy="4708477"/>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748448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4305" y="561252"/>
            <a:ext cx="8616800" cy="1143000"/>
          </a:xfrm>
        </p:spPr>
        <p:txBody>
          <a:bodyPr/>
          <a:lstStyle/>
          <a:p>
            <a:r>
              <a:rPr lang="en-US" dirty="0" smtClean="0">
                <a:solidFill>
                  <a:schemeClr val="tx1"/>
                </a:solidFill>
              </a:rPr>
              <a:t>Research Objective(s)</a:t>
            </a:r>
            <a:endParaRPr lang="en-US" dirty="0">
              <a:solidFill>
                <a:schemeClr val="tx1"/>
              </a:solidFill>
            </a:endParaRPr>
          </a:p>
        </p:txBody>
      </p:sp>
      <p:sp>
        <p:nvSpPr>
          <p:cNvPr id="3" name="Content Placeholder 2"/>
          <p:cNvSpPr>
            <a:spLocks noGrp="1"/>
          </p:cNvSpPr>
          <p:nvPr>
            <p:ph idx="1"/>
          </p:nvPr>
        </p:nvSpPr>
        <p:spPr>
          <a:xfrm>
            <a:off x="846161" y="1817801"/>
            <a:ext cx="10727139" cy="2999858"/>
          </a:xfrm>
        </p:spPr>
        <p:txBody>
          <a:bodyPr/>
          <a:lstStyle/>
          <a:p>
            <a:pPr algn="just">
              <a:buNone/>
            </a:pPr>
            <a:r>
              <a:rPr lang="en-US" sz="2800" i="1" dirty="0" smtClean="0">
                <a:solidFill>
                  <a:schemeClr val="tx1"/>
                </a:solidFill>
                <a:latin typeface="Times New Roman" panose="02020603050405020304" pitchFamily="18" charset="0"/>
                <a:cs typeface="Times New Roman" panose="02020603050405020304" pitchFamily="18" charset="0"/>
              </a:rPr>
              <a:t>The main objective of this research is to examine </a:t>
            </a:r>
            <a:r>
              <a:rPr lang="en-US" sz="2800" i="1" dirty="0">
                <a:solidFill>
                  <a:schemeClr val="tx1"/>
                </a:solidFill>
                <a:latin typeface="Times New Roman" panose="02020603050405020304" pitchFamily="18" charset="0"/>
                <a:cs typeface="Times New Roman" panose="02020603050405020304" pitchFamily="18" charset="0"/>
              </a:rPr>
              <a:t>and </a:t>
            </a:r>
            <a:r>
              <a:rPr lang="en-US" sz="2800" i="1" dirty="0" smtClean="0">
                <a:solidFill>
                  <a:schemeClr val="tx1"/>
                </a:solidFill>
                <a:latin typeface="Times New Roman" panose="02020603050405020304" pitchFamily="18" charset="0"/>
                <a:cs typeface="Times New Roman" panose="02020603050405020304" pitchFamily="18" charset="0"/>
              </a:rPr>
              <a:t>compare </a:t>
            </a:r>
            <a:r>
              <a:rPr lang="en-US" sz="2800" i="1" dirty="0">
                <a:solidFill>
                  <a:schemeClr val="tx1"/>
                </a:solidFill>
                <a:latin typeface="Times New Roman" panose="02020603050405020304" pitchFamily="18" charset="0"/>
                <a:cs typeface="Times New Roman" panose="02020603050405020304" pitchFamily="18" charset="0"/>
              </a:rPr>
              <a:t>the efficiency (technical, scale and </a:t>
            </a:r>
            <a:r>
              <a:rPr lang="en-US" sz="2800" i="1" dirty="0" smtClean="0">
                <a:solidFill>
                  <a:schemeClr val="tx1"/>
                </a:solidFill>
                <a:latin typeface="Times New Roman" panose="02020603050405020304" pitchFamily="18" charset="0"/>
                <a:cs typeface="Times New Roman" panose="02020603050405020304" pitchFamily="18" charset="0"/>
              </a:rPr>
              <a:t>productive )of </a:t>
            </a:r>
            <a:r>
              <a:rPr lang="en-US" sz="2800" i="1" dirty="0">
                <a:solidFill>
                  <a:schemeClr val="tx1"/>
                </a:solidFill>
                <a:latin typeface="Times New Roman" panose="02020603050405020304" pitchFamily="18" charset="0"/>
                <a:cs typeface="Times New Roman" panose="02020603050405020304" pitchFamily="18" charset="0"/>
              </a:rPr>
              <a:t>conventional and Islamic </a:t>
            </a:r>
            <a:r>
              <a:rPr lang="en-US" sz="2800" i="1" dirty="0" smtClean="0">
                <a:solidFill>
                  <a:schemeClr val="tx1"/>
                </a:solidFill>
                <a:latin typeface="Times New Roman" panose="02020603050405020304" pitchFamily="18" charset="0"/>
                <a:cs typeface="Times New Roman" panose="02020603050405020304" pitchFamily="18" charset="0"/>
              </a:rPr>
              <a:t>insurance companies(Takaful) </a:t>
            </a:r>
            <a:r>
              <a:rPr lang="en-US" sz="2800" i="1" dirty="0">
                <a:solidFill>
                  <a:schemeClr val="tx1"/>
                </a:solidFill>
                <a:latin typeface="Times New Roman" panose="02020603050405020304" pitchFamily="18" charset="0"/>
                <a:cs typeface="Times New Roman" panose="02020603050405020304" pitchFamily="18" charset="0"/>
              </a:rPr>
              <a:t>in MENA Region for the sample period 2012 to 2016</a:t>
            </a:r>
            <a:r>
              <a:rPr lang="en-US" sz="2800" i="1" dirty="0" smtClean="0">
                <a:solidFill>
                  <a:schemeClr val="tx1"/>
                </a:solidFill>
                <a:latin typeface="Times New Roman" panose="02020603050405020304" pitchFamily="18" charset="0"/>
                <a:cs typeface="Times New Roman" panose="02020603050405020304" pitchFamily="18" charset="0"/>
              </a:rPr>
              <a:t>. </a:t>
            </a:r>
          </a:p>
          <a:p>
            <a:pPr>
              <a:buNone/>
            </a:pPr>
            <a:r>
              <a:rPr lang="en-US" sz="2800" i="1" dirty="0" smtClean="0">
                <a:solidFill>
                  <a:schemeClr val="tx1"/>
                </a:solidFill>
                <a:latin typeface="Times New Roman" panose="02020603050405020304" pitchFamily="18" charset="0"/>
                <a:cs typeface="Times New Roman" panose="02020603050405020304" pitchFamily="18" charset="0"/>
              </a:rPr>
              <a:t> </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1593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1600" y="274650"/>
            <a:ext cx="8616800" cy="735284"/>
          </a:xfrm>
        </p:spPr>
        <p:txBody>
          <a:bodyPr/>
          <a:lstStyle/>
          <a:p>
            <a:r>
              <a:rPr lang="en-US" dirty="0" smtClean="0">
                <a:solidFill>
                  <a:schemeClr val="tx1"/>
                </a:solidFill>
              </a:rPr>
              <a:t>Related Literature </a:t>
            </a:r>
            <a:endParaRPr lang="en-US" dirty="0">
              <a:solidFill>
                <a:schemeClr val="tx1"/>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54731393"/>
              </p:ext>
            </p:extLst>
          </p:nvPr>
        </p:nvGraphicFramePr>
        <p:xfrm>
          <a:off x="777922" y="1081350"/>
          <a:ext cx="10836323" cy="5538849"/>
        </p:xfrm>
        <a:graphic>
          <a:graphicData uri="http://schemas.openxmlformats.org/drawingml/2006/table">
            <a:tbl>
              <a:tblPr firstRow="1" bandRow="1">
                <a:tableStyleId>{00A15C55-8517-42AA-B614-E9B94910E393}</a:tableStyleId>
              </a:tblPr>
              <a:tblGrid>
                <a:gridCol w="2687101">
                  <a:extLst>
                    <a:ext uri="{9D8B030D-6E8A-4147-A177-3AD203B41FA5}">
                      <a16:colId xmlns:a16="http://schemas.microsoft.com/office/drawing/2014/main" val="559779534"/>
                    </a:ext>
                  </a:extLst>
                </a:gridCol>
                <a:gridCol w="8149222">
                  <a:extLst>
                    <a:ext uri="{9D8B030D-6E8A-4147-A177-3AD203B41FA5}">
                      <a16:colId xmlns:a16="http://schemas.microsoft.com/office/drawing/2014/main" val="941317940"/>
                    </a:ext>
                  </a:extLst>
                </a:gridCol>
              </a:tblGrid>
              <a:tr h="373791">
                <a:tc>
                  <a:txBody>
                    <a:bodyPr/>
                    <a:lstStyle/>
                    <a:p>
                      <a:pPr marL="0" marR="0">
                        <a:lnSpc>
                          <a:spcPct val="107000"/>
                        </a:lnSpc>
                        <a:spcBef>
                          <a:spcPts val="0"/>
                        </a:spcBef>
                        <a:spcAft>
                          <a:spcPts val="800"/>
                        </a:spcAft>
                      </a:pPr>
                      <a:r>
                        <a:rPr lang="en-US" sz="1600" dirty="0">
                          <a:effectLst/>
                        </a:rPr>
                        <a:t>Authors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a:effectLst/>
                        </a:rPr>
                        <a:t>Title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3061818924"/>
                  </a:ext>
                </a:extLst>
              </a:tr>
              <a:tr h="657161">
                <a:tc>
                  <a:txBody>
                    <a:bodyPr/>
                    <a:lstStyle/>
                    <a:p>
                      <a:pPr marL="0" marR="0">
                        <a:lnSpc>
                          <a:spcPct val="107000"/>
                        </a:lnSpc>
                        <a:spcBef>
                          <a:spcPts val="0"/>
                        </a:spcBef>
                        <a:spcAft>
                          <a:spcPts val="800"/>
                        </a:spcAft>
                      </a:pPr>
                      <a:r>
                        <a:rPr lang="en-US" sz="1600" dirty="0" err="1">
                          <a:effectLst/>
                        </a:rPr>
                        <a:t>Hidayat</a:t>
                      </a:r>
                      <a:r>
                        <a:rPr lang="en-US" sz="1600" dirty="0">
                          <a:effectLst/>
                        </a:rPr>
                        <a:t>, S. E., &amp; Abdulla, A. M. (2015).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a:effectLst/>
                        </a:rPr>
                        <a:t>A comparative analysis on the financial performance between takaful and conventional insurance companies in Bahrain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3225460609"/>
                  </a:ext>
                </a:extLst>
              </a:tr>
              <a:tr h="740080">
                <a:tc>
                  <a:txBody>
                    <a:bodyPr/>
                    <a:lstStyle/>
                    <a:p>
                      <a:pPr marL="0" marR="0">
                        <a:lnSpc>
                          <a:spcPct val="107000"/>
                        </a:lnSpc>
                        <a:spcBef>
                          <a:spcPts val="0"/>
                        </a:spcBef>
                        <a:spcAft>
                          <a:spcPts val="800"/>
                        </a:spcAft>
                      </a:pPr>
                      <a:r>
                        <a:rPr lang="pt-BR" sz="1600" dirty="0">
                          <a:effectLst/>
                        </a:rPr>
                        <a:t>Abdou, Ali and Lister (2014)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A comparative study of Takaful and conventional insurance: empirical evidence from the Malaysian market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3160911816"/>
                  </a:ext>
                </a:extLst>
              </a:tr>
              <a:tr h="657161">
                <a:tc>
                  <a:txBody>
                    <a:bodyPr/>
                    <a:lstStyle/>
                    <a:p>
                      <a:pPr marL="0" marR="0">
                        <a:lnSpc>
                          <a:spcPct val="107000"/>
                        </a:lnSpc>
                        <a:spcBef>
                          <a:spcPts val="0"/>
                        </a:spcBef>
                        <a:spcAft>
                          <a:spcPts val="800"/>
                        </a:spcAft>
                      </a:pPr>
                      <a:r>
                        <a:rPr lang="en-US" sz="1600">
                          <a:effectLst/>
                        </a:rPr>
                        <a:t>Miniaoui and Chaibi (2014)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“Technical efficiency of </a:t>
                      </a:r>
                      <a:r>
                        <a:rPr lang="en-US" sz="1600" dirty="0" err="1">
                          <a:effectLst/>
                        </a:rPr>
                        <a:t>takaful</a:t>
                      </a:r>
                      <a:r>
                        <a:rPr lang="en-US" sz="1600" dirty="0">
                          <a:effectLst/>
                        </a:rPr>
                        <a:t> industry: A comparative study of Malaysia and GCC countries”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3099211780"/>
                  </a:ext>
                </a:extLst>
              </a:tr>
              <a:tr h="657161">
                <a:tc>
                  <a:txBody>
                    <a:bodyPr/>
                    <a:lstStyle/>
                    <a:p>
                      <a:pPr marL="0" marR="0">
                        <a:lnSpc>
                          <a:spcPct val="107000"/>
                        </a:lnSpc>
                        <a:spcBef>
                          <a:spcPts val="0"/>
                        </a:spcBef>
                        <a:spcAft>
                          <a:spcPts val="800"/>
                        </a:spcAft>
                      </a:pPr>
                      <a:r>
                        <a:rPr lang="en-US" sz="1600">
                          <a:effectLst/>
                        </a:rPr>
                        <a:t>Atiq, Uzma (2014)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"Efficiency measures of insurance vs. Islamic insurance firms using DEA approach: A case of Pakistan"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3361648107"/>
                  </a:ext>
                </a:extLst>
              </a:tr>
              <a:tr h="373791">
                <a:tc>
                  <a:txBody>
                    <a:bodyPr/>
                    <a:lstStyle/>
                    <a:p>
                      <a:pPr marL="0" marR="0">
                        <a:lnSpc>
                          <a:spcPct val="107000"/>
                        </a:lnSpc>
                        <a:spcBef>
                          <a:spcPts val="0"/>
                        </a:spcBef>
                        <a:spcAft>
                          <a:spcPts val="800"/>
                        </a:spcAft>
                      </a:pPr>
                      <a:r>
                        <a:rPr lang="en-US" sz="1600">
                          <a:effectLst/>
                        </a:rPr>
                        <a:t>Mohd et al.(2012)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“A study on </a:t>
                      </a:r>
                      <a:r>
                        <a:rPr lang="en-US" sz="1600" dirty="0" err="1">
                          <a:effectLst/>
                        </a:rPr>
                        <a:t>takaful</a:t>
                      </a:r>
                      <a:r>
                        <a:rPr lang="en-US" sz="1600" dirty="0">
                          <a:effectLst/>
                        </a:rPr>
                        <a:t> and conventional insurance preferences: The case of Brunei”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3777663994"/>
                  </a:ext>
                </a:extLst>
              </a:tr>
              <a:tr h="657161">
                <a:tc>
                  <a:txBody>
                    <a:bodyPr/>
                    <a:lstStyle/>
                    <a:p>
                      <a:pPr marL="0" marR="0">
                        <a:lnSpc>
                          <a:spcPct val="107000"/>
                        </a:lnSpc>
                        <a:spcBef>
                          <a:spcPts val="0"/>
                        </a:spcBef>
                        <a:spcAft>
                          <a:spcPts val="800"/>
                        </a:spcAft>
                      </a:pPr>
                      <a:r>
                        <a:rPr lang="de-DE" sz="1600">
                          <a:effectLst/>
                        </a:rPr>
                        <a:t>Swartz, N. P., &amp; Coetzer, P. (2010).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Takaful: an Islamic insurance instrument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2165656047"/>
                  </a:ext>
                </a:extLst>
              </a:tr>
              <a:tr h="799965">
                <a:tc>
                  <a:txBody>
                    <a:bodyPr/>
                    <a:lstStyle/>
                    <a:p>
                      <a:pPr marL="0" marR="0">
                        <a:lnSpc>
                          <a:spcPct val="107000"/>
                        </a:lnSpc>
                        <a:spcBef>
                          <a:spcPts val="0"/>
                        </a:spcBef>
                        <a:spcAft>
                          <a:spcPts val="800"/>
                        </a:spcAft>
                      </a:pPr>
                      <a:r>
                        <a:rPr lang="en-US" sz="1600">
                          <a:effectLst/>
                        </a:rPr>
                        <a:t>Kader, H.A., Adams, M. and Hardwick, P. (2010),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“The cost efficiency of Takaful insurance companies”.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2879847872"/>
                  </a:ext>
                </a:extLst>
              </a:tr>
              <a:tr h="622578">
                <a:tc>
                  <a:txBody>
                    <a:bodyPr/>
                    <a:lstStyle/>
                    <a:p>
                      <a:pPr marL="0" marR="0">
                        <a:lnSpc>
                          <a:spcPct val="107000"/>
                        </a:lnSpc>
                        <a:spcBef>
                          <a:spcPts val="0"/>
                        </a:spcBef>
                        <a:spcAft>
                          <a:spcPts val="800"/>
                        </a:spcAft>
                      </a:pPr>
                      <a:r>
                        <a:rPr lang="en-US" sz="1600" dirty="0" err="1">
                          <a:effectLst/>
                        </a:rPr>
                        <a:t>Hafiza</a:t>
                      </a:r>
                      <a:r>
                        <a:rPr lang="en-US" sz="1600" dirty="0">
                          <a:effectLst/>
                        </a:rPr>
                        <a:t>, </a:t>
                      </a:r>
                      <a:r>
                        <a:rPr lang="en-US" sz="1600" dirty="0" err="1">
                          <a:effectLst/>
                        </a:rPr>
                        <a:t>Zeeshan</a:t>
                      </a:r>
                      <a:r>
                        <a:rPr lang="en-US" sz="1600" dirty="0">
                          <a:effectLst/>
                        </a:rPr>
                        <a:t> (2014)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tc>
                  <a:txBody>
                    <a:bodyPr/>
                    <a:lstStyle/>
                    <a:p>
                      <a:pPr marL="0" marR="0">
                        <a:lnSpc>
                          <a:spcPct val="107000"/>
                        </a:lnSpc>
                        <a:spcBef>
                          <a:spcPts val="0"/>
                        </a:spcBef>
                        <a:spcAft>
                          <a:spcPts val="800"/>
                        </a:spcAft>
                      </a:pPr>
                      <a:r>
                        <a:rPr lang="en-US" sz="1600" dirty="0">
                          <a:effectLst/>
                        </a:rPr>
                        <a:t>Comparative performance of </a:t>
                      </a:r>
                      <a:r>
                        <a:rPr lang="en-US" sz="1600" dirty="0" err="1">
                          <a:effectLst/>
                        </a:rPr>
                        <a:t>islamic</a:t>
                      </a:r>
                      <a:r>
                        <a:rPr lang="en-US" sz="1600" dirty="0">
                          <a:effectLst/>
                        </a:rPr>
                        <a:t> and conventional insurance companies Pakistan"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3257" marR="83257" marT="41628" marB="41628"/>
                </a:tc>
                <a:extLst>
                  <a:ext uri="{0D108BD9-81ED-4DB2-BD59-A6C34878D82A}">
                    <a16:rowId xmlns:a16="http://schemas.microsoft.com/office/drawing/2014/main" val="2892710211"/>
                  </a:ext>
                </a:extLst>
              </a:tr>
            </a:tbl>
          </a:graphicData>
        </a:graphic>
      </p:graphicFrame>
    </p:spTree>
    <p:extLst>
      <p:ext uri="{BB962C8B-B14F-4D97-AF65-F5344CB8AC3E}">
        <p14:creationId xmlns:p14="http://schemas.microsoft.com/office/powerpoint/2010/main" val="3812211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8645" y="177421"/>
            <a:ext cx="8616800" cy="1228297"/>
          </a:xfrm>
        </p:spPr>
        <p:txBody>
          <a:bodyPr/>
          <a:lstStyle/>
          <a:p>
            <a:r>
              <a:rPr lang="en-US" b="1" dirty="0">
                <a:solidFill>
                  <a:schemeClr val="tx1"/>
                </a:solidFill>
              </a:rPr>
              <a:t>Methodology</a:t>
            </a:r>
            <a:r>
              <a:rPr lang="en-US" dirty="0">
                <a:solidFill>
                  <a:schemeClr val="tx1"/>
                </a:solidFill>
              </a:rPr>
              <a:t/>
            </a:r>
            <a:br>
              <a:rPr lang="en-US"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300249" y="1385248"/>
            <a:ext cx="11627894" cy="5472752"/>
          </a:xfrm>
        </p:spPr>
        <p:txBody>
          <a:bodyPr/>
          <a:lstStyle/>
          <a:p>
            <a:pPr marL="457200" indent="-457200" algn="just">
              <a:buFont typeface="Wingdings" panose="05000000000000000000" pitchFamily="2" charset="2"/>
              <a:buChar char="v"/>
            </a:pPr>
            <a:r>
              <a:rPr lang="en-US" sz="2800" dirty="0">
                <a:solidFill>
                  <a:schemeClr val="tx1"/>
                </a:solidFill>
                <a:latin typeface="Times New Roman" panose="02020603050405020304" pitchFamily="18" charset="0"/>
                <a:cs typeface="Times New Roman" panose="02020603050405020304" pitchFamily="18" charset="0"/>
              </a:rPr>
              <a:t>This study estimates the technical, scale and productive efficiency for the selected sample while using </a:t>
            </a:r>
            <a:r>
              <a:rPr lang="en-US" sz="2800" dirty="0" smtClean="0">
                <a:solidFill>
                  <a:schemeClr val="tx1"/>
                </a:solidFill>
                <a:latin typeface="Times New Roman" panose="02020603050405020304" pitchFamily="18" charset="0"/>
                <a:cs typeface="Times New Roman" panose="02020603050405020304" pitchFamily="18" charset="0"/>
              </a:rPr>
              <a:t>“Data Envelopment Analysis (</a:t>
            </a:r>
            <a:r>
              <a:rPr lang="en-US" sz="2800" dirty="0">
                <a:solidFill>
                  <a:schemeClr val="tx1"/>
                </a:solidFill>
                <a:latin typeface="Times New Roman" panose="02020603050405020304" pitchFamily="18" charset="0"/>
                <a:cs typeface="Times New Roman" panose="02020603050405020304" pitchFamily="18" charset="0"/>
              </a:rPr>
              <a:t>DEA</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covering the time period 2012 till </a:t>
            </a:r>
            <a:r>
              <a:rPr lang="en-US" sz="2800" dirty="0" smtClean="0">
                <a:solidFill>
                  <a:schemeClr val="tx1"/>
                </a:solidFill>
                <a:latin typeface="Times New Roman" panose="02020603050405020304" pitchFamily="18" charset="0"/>
                <a:cs typeface="Times New Roman" panose="02020603050405020304" pitchFamily="18" charset="0"/>
              </a:rPr>
              <a:t>2016. </a:t>
            </a:r>
          </a:p>
          <a:p>
            <a:pPr marL="457200" indent="-457200" algn="just">
              <a:buFont typeface="Wingdings" panose="05000000000000000000" pitchFamily="2" charset="2"/>
              <a:buChar char="v"/>
            </a:pPr>
            <a:endParaRPr lang="en-US" sz="2800" dirty="0" smtClean="0">
              <a:solidFill>
                <a:schemeClr val="tx1"/>
              </a:solidFill>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v"/>
            </a:pPr>
            <a:r>
              <a:rPr lang="en-US" sz="2800" dirty="0" smtClean="0">
                <a:solidFill>
                  <a:schemeClr val="tx1"/>
                </a:solidFill>
                <a:latin typeface="Times New Roman" panose="02020603050405020304" pitchFamily="18" charset="0"/>
                <a:cs typeface="Times New Roman" panose="02020603050405020304" pitchFamily="18" charset="0"/>
              </a:rPr>
              <a:t>Data </a:t>
            </a:r>
            <a:r>
              <a:rPr lang="en-US" sz="2800" dirty="0">
                <a:solidFill>
                  <a:schemeClr val="tx1"/>
                </a:solidFill>
                <a:latin typeface="Times New Roman" panose="02020603050405020304" pitchFamily="18" charset="0"/>
                <a:cs typeface="Times New Roman" panose="02020603050405020304" pitchFamily="18" charset="0"/>
              </a:rPr>
              <a:t>Envelopment Analysis (DEA) measures the relative efficiencies of organizations with multiple inputs and multiple outputs. The organizations are called the </a:t>
            </a:r>
            <a:r>
              <a:rPr lang="en-US" sz="2800" dirty="0">
                <a:solidFill>
                  <a:srgbClr val="FF0000"/>
                </a:solidFill>
                <a:latin typeface="Times New Roman" panose="02020603050405020304" pitchFamily="18" charset="0"/>
                <a:cs typeface="Times New Roman" panose="02020603050405020304" pitchFamily="18" charset="0"/>
              </a:rPr>
              <a:t>decision-making units, or DMUs.  </a:t>
            </a:r>
            <a:endParaRPr lang="en-US" sz="2800" dirty="0" smtClean="0">
              <a:solidFill>
                <a:srgbClr val="FF0000"/>
              </a:solidFill>
              <a:latin typeface="Times New Roman" panose="02020603050405020304" pitchFamily="18" charset="0"/>
              <a:cs typeface="Times New Roman" panose="02020603050405020304" pitchFamily="18" charset="0"/>
            </a:endParaRPr>
          </a:p>
          <a:p>
            <a:pPr algn="just">
              <a:buNone/>
            </a:pPr>
            <a:endParaRPr lang="en-US" sz="2800"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v"/>
            </a:pPr>
            <a:r>
              <a:rPr lang="en-US" sz="2800" dirty="0">
                <a:solidFill>
                  <a:schemeClr val="tx1"/>
                </a:solidFill>
                <a:latin typeface="Times New Roman" panose="02020603050405020304" pitchFamily="18" charset="0"/>
                <a:cs typeface="Times New Roman" panose="02020603050405020304" pitchFamily="18" charset="0"/>
              </a:rPr>
              <a:t>Efficiency is defined as the ratio of weighted sum of outputs to weighted sum of </a:t>
            </a:r>
            <a:r>
              <a:rPr lang="en-US" sz="2800" dirty="0" smtClean="0">
                <a:solidFill>
                  <a:schemeClr val="tx1"/>
                </a:solidFill>
                <a:latin typeface="Times New Roman" panose="02020603050405020304" pitchFamily="18" charset="0"/>
                <a:cs typeface="Times New Roman" panose="02020603050405020304" pitchFamily="18" charset="0"/>
              </a:rPr>
              <a:t>inputs and a DMU </a:t>
            </a:r>
            <a:r>
              <a:rPr lang="en-US" sz="2800" dirty="0">
                <a:solidFill>
                  <a:schemeClr val="tx1"/>
                </a:solidFill>
                <a:latin typeface="Times New Roman" panose="02020603050405020304" pitchFamily="18" charset="0"/>
                <a:cs typeface="Times New Roman" panose="02020603050405020304" pitchFamily="18" charset="0"/>
              </a:rPr>
              <a:t>is considered efficient if it achieves a </a:t>
            </a:r>
            <a:r>
              <a:rPr lang="en-US" sz="2800" dirty="0">
                <a:solidFill>
                  <a:srgbClr val="FF0000"/>
                </a:solidFill>
                <a:latin typeface="Times New Roman" panose="02020603050405020304" pitchFamily="18" charset="0"/>
                <a:cs typeface="Times New Roman" panose="02020603050405020304" pitchFamily="18" charset="0"/>
              </a:rPr>
              <a:t>score of 1.00 </a:t>
            </a:r>
          </a:p>
          <a:p>
            <a:pPr algn="just">
              <a:buNone/>
            </a:pPr>
            <a:endParaRPr lang="en-US" dirty="0" smtClean="0">
              <a:solidFill>
                <a:schemeClr val="tx1"/>
              </a:solidFill>
              <a:latin typeface="Times New Roman" panose="02020603050405020304" pitchFamily="18" charset="0"/>
              <a:cs typeface="Times New Roman" panose="02020603050405020304" pitchFamily="18" charset="0"/>
            </a:endParaRPr>
          </a:p>
          <a:p>
            <a:pPr algn="just">
              <a:buNone/>
            </a:pP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812041"/>
      </p:ext>
    </p:extLst>
  </p:cSld>
  <p:clrMapOvr>
    <a:masterClrMapping/>
  </p:clrMapOvr>
</p:sld>
</file>

<file path=ppt/theme/theme1.xml><?xml version="1.0" encoding="utf-8"?>
<a:theme xmlns:a="http://schemas.openxmlformats.org/drawingml/2006/main" name="Anton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773A21E68A2E242A1526AEDDC2FD532" ma:contentTypeVersion="2" ma:contentTypeDescription="Create a new document." ma:contentTypeScope="" ma:versionID="157c225d258540a97fd6430e8a60b394">
  <xsd:schema xmlns:xsd="http://www.w3.org/2001/XMLSchema" xmlns:xs="http://www.w3.org/2001/XMLSchema" xmlns:p="http://schemas.microsoft.com/office/2006/metadata/properties" xmlns:ns1="http://schemas.microsoft.com/sharepoint/v3" xmlns:ns2="b4e70e4a-9d52-4d4c-aa2f-92d1474cace6" targetNamespace="http://schemas.microsoft.com/office/2006/metadata/properties" ma:root="true" ma:fieldsID="31422e942b709250fde4e97c4aebb9c2" ns1:_="" ns2:_="">
    <xsd:import namespace="http://schemas.microsoft.com/sharepoint/v3"/>
    <xsd:import namespace="b4e70e4a-9d52-4d4c-aa2f-92d1474cace6"/>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9" nillable="true" ma:displayName="Scheduling Start Date" ma:description="" ma:hidden="true" ma:internalName="PublishingStartDate">
      <xsd:simpleType>
        <xsd:restriction base="dms:Unknown"/>
      </xsd:simpleType>
    </xsd:element>
    <xsd:element name="PublishingExpirationDate" ma:index="10"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e70e4a-9d52-4d4c-aa2f-92d1474cace6"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8"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SharedWithUsers xmlns="b4e70e4a-9d52-4d4c-aa2f-92d1474cace6">
      <UserInfo>
        <DisplayName/>
        <AccountId xsi:nil="true"/>
        <AccountType/>
      </UserInfo>
    </SharedWithUsers>
  </documentManagement>
</p:properties>
</file>

<file path=customXml/itemProps1.xml><?xml version="1.0" encoding="utf-8"?>
<ds:datastoreItem xmlns:ds="http://schemas.openxmlformats.org/officeDocument/2006/customXml" ds:itemID="{C7B4CFF8-D82B-4DD7-8D27-67E54E5D5942}"/>
</file>

<file path=customXml/itemProps2.xml><?xml version="1.0" encoding="utf-8"?>
<ds:datastoreItem xmlns:ds="http://schemas.openxmlformats.org/officeDocument/2006/customXml" ds:itemID="{104DE241-885A-4F4B-9A2B-A651A3074955}"/>
</file>

<file path=customXml/itemProps3.xml><?xml version="1.0" encoding="utf-8"?>
<ds:datastoreItem xmlns:ds="http://schemas.openxmlformats.org/officeDocument/2006/customXml" ds:itemID="{09BDED37-E8C9-40C3-8B83-EBCE7315B2A7}"/>
</file>

<file path=docProps/app.xml><?xml version="1.0" encoding="utf-8"?>
<Properties xmlns="http://schemas.openxmlformats.org/officeDocument/2006/extended-properties" xmlns:vt="http://schemas.openxmlformats.org/officeDocument/2006/docPropsVTypes">
  <Template>Antonio</Template>
  <TotalTime>2323</TotalTime>
  <Words>1053</Words>
  <Application>Microsoft Office PowerPoint</Application>
  <PresentationFormat>Widescreen</PresentationFormat>
  <Paragraphs>197</Paragraphs>
  <Slides>17</Slides>
  <Notes>0</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9" baseType="lpstr">
      <vt:lpstr>SimSun</vt:lpstr>
      <vt:lpstr>Arial</vt:lpstr>
      <vt:lpstr>Calibri</vt:lpstr>
      <vt:lpstr>Cambria Math</vt:lpstr>
      <vt:lpstr>Courier New</vt:lpstr>
      <vt:lpstr>Lato</vt:lpstr>
      <vt:lpstr>Raleway</vt:lpstr>
      <vt:lpstr>Times New Roman</vt:lpstr>
      <vt:lpstr>Wingdings</vt:lpstr>
      <vt:lpstr>XncdcvAdvTimes</vt:lpstr>
      <vt:lpstr>Antonio template</vt:lpstr>
      <vt:lpstr>Equation</vt:lpstr>
      <vt:lpstr>Comparative Efficiency Analysis of Conventional and Islamic Insurance Companies in MENA Region.   </vt:lpstr>
      <vt:lpstr>Outline </vt:lpstr>
      <vt:lpstr>Motivation and Background </vt:lpstr>
      <vt:lpstr>Insurance Industry in MENA Region</vt:lpstr>
      <vt:lpstr>Takaful Versus Conventional Insurance </vt:lpstr>
      <vt:lpstr>Takaful Versus Conventional Insurance </vt:lpstr>
      <vt:lpstr>Research Objective(s)</vt:lpstr>
      <vt:lpstr>Related Literature </vt:lpstr>
      <vt:lpstr>Methodology </vt:lpstr>
      <vt:lpstr>Malmquist Productivity Index</vt:lpstr>
      <vt:lpstr>Methodology</vt:lpstr>
      <vt:lpstr>Malmquist Productivity Index</vt:lpstr>
      <vt:lpstr>Selection of Input-outputs and Sample </vt:lpstr>
      <vt:lpstr>Estimation and Results </vt:lpstr>
      <vt:lpstr>Average Efficiency Scores </vt:lpstr>
      <vt:lpstr>Conclusion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Efficiency Analysis of Conventional and Islamic Insurance Companies in MENA Region.</dc:title>
  <dc:creator>Rozina Shaheen, Ph.D</dc:creator>
  <dc:description/>
  <cp:lastModifiedBy>Rozina Shaheen, Ph.D</cp:lastModifiedBy>
  <cp:revision>60</cp:revision>
  <dcterms:created xsi:type="dcterms:W3CDTF">2017-11-19T07:31:02Z</dcterms:created>
  <dcterms:modified xsi:type="dcterms:W3CDTF">2017-12-19T10:02:48Z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0x0101006773A21E68A2E242A1526AEDDC2FD532</vt:lpwstr>
  </property>
  <property fmtid="{D5CDD505-2E9C-101B-9397-08002B2CF9AE}" pid="3" name="Order">
    <vt:r8>1200</vt:r8>
  </property>
  <property fmtid="{D5CDD505-2E9C-101B-9397-08002B2CF9AE}" pid="4" name="TemplateUrl">
    <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ies>
</file>