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0"/>
  </p:notesMasterIdLst>
  <p:sldIdLst>
    <p:sldId id="256" r:id="rId2"/>
    <p:sldId id="262" r:id="rId3"/>
    <p:sldId id="260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0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invertIfNegative val="0"/>
          <c:cat>
            <c:strRef>
              <c:f>Sheet1!$C$8:$G$8</c:f>
              <c:strCache>
                <c:ptCount val="5"/>
                <c:pt idx="0">
                  <c:v>Very Low</c:v>
                </c:pt>
                <c:pt idx="1">
                  <c:v>Low</c:v>
                </c:pt>
                <c:pt idx="2">
                  <c:v>Average</c:v>
                </c:pt>
                <c:pt idx="3">
                  <c:v>High</c:v>
                </c:pt>
                <c:pt idx="4">
                  <c:v>Very High</c:v>
                </c:pt>
              </c:strCache>
            </c:strRef>
          </c:cat>
          <c:val>
            <c:numRef>
              <c:f>Sheet1!$C$7:$G$7</c:f>
              <c:numCache>
                <c:formatCode>0%</c:formatCode>
                <c:ptCount val="5"/>
                <c:pt idx="0">
                  <c:v>0.44</c:v>
                </c:pt>
                <c:pt idx="1">
                  <c:v>0.17</c:v>
                </c:pt>
                <c:pt idx="2">
                  <c:v>0.19</c:v>
                </c:pt>
                <c:pt idx="3">
                  <c:v>0.1</c:v>
                </c:pt>
                <c:pt idx="4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38774240"/>
        <c:axId val="938771520"/>
        <c:axId val="0"/>
      </c:bar3DChart>
      <c:catAx>
        <c:axId val="938774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38771520"/>
        <c:crosses val="autoZero"/>
        <c:auto val="1"/>
        <c:lblAlgn val="ctr"/>
        <c:lblOffset val="100"/>
        <c:noMultiLvlLbl val="0"/>
      </c:catAx>
      <c:valAx>
        <c:axId val="93877152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387742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AF26F8-D367-4555-B06F-DC0CD903ED72}" type="datetimeFigureOut">
              <a:rPr lang="en-US" smtClean="0"/>
              <a:pPr/>
              <a:t>12/19/2017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E4D67D-C173-4BE0-AE80-2F44B9AC47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547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B1246-9575-4D82-B185-1DC42408856F}" type="datetime1">
              <a:rPr lang="en-US" smtClean="0"/>
              <a:t>12/19/2017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MATH 122 - Handout 5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1CBE1-87C8-4DAE-9867-6536A7CA31C0}" type="datetime1">
              <a:rPr lang="en-US" smtClean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MATH 122 - Handout 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0770C1-DA70-4FFA-BE5B-8582A4D0D881}" type="datetime1">
              <a:rPr lang="en-US" smtClean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MATH 122 - Handout 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497A88-D754-44ED-BD9D-9E1841F95BDB}" type="datetime1">
              <a:rPr lang="en-US" smtClean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MATH 122 - Handout 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64BA3-FEE0-48B9-B8E3-CCCD0382D360}" type="datetime1">
              <a:rPr lang="en-US" smtClean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MATH 122 - Handout 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BBA51F-7129-4C1A-A515-5DBD546E23C9}" type="datetime1">
              <a:rPr lang="en-US" smtClean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MATH 122 - Handout 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A076B7-D747-43DF-9CC5-AAE21FBD1CAA}" type="datetime1">
              <a:rPr lang="en-US" smtClean="0"/>
              <a:t>12/19/2017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MATH 122 - Handout 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033A8-403A-4713-9847-4D0BB5F2A973}" type="datetime1">
              <a:rPr lang="en-US" smtClean="0"/>
              <a:t>12/19/2017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MATH 122 - Handout 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7CA25B-CBE0-45E4-89A4-420344B92BCB}" type="datetime1">
              <a:rPr lang="en-US" smtClean="0"/>
              <a:t>12/19/2017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MATH 122 - Handout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E180B-0467-4C49-832C-DE67F3A9D377}" type="datetime1">
              <a:rPr lang="en-US" smtClean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MATH 122 - Handout 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BC9763-062A-4A72-95D4-2330E3AAAC7C}" type="datetime1">
              <a:rPr lang="en-US" smtClean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MATH 122 - Handout 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AD7CB40-B1FC-45BC-BD6A-C9E3BB48B92F}" type="datetime1">
              <a:rPr lang="en-US" smtClean="0"/>
              <a:t>12/19/2017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dirty="0" smtClean="0"/>
              <a:t>MATH 122 - Handout 5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3352800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/>
              <a:t>Estimating the Income Distribution of Some Islamic Countries Based on Entropy </a:t>
            </a:r>
            <a:r>
              <a:rPr lang="en-US" sz="5400" dirty="0" smtClean="0"/>
              <a:t>Measures</a:t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>Omar Kittaneh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Saudi Arabia 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United Arab Emirates</a:t>
            </a:r>
          </a:p>
          <a:p>
            <a:endParaRPr lang="en-US" dirty="0"/>
          </a:p>
          <a:p>
            <a:r>
              <a:rPr lang="en-US" dirty="0" smtClean="0"/>
              <a:t>Egypt</a:t>
            </a:r>
          </a:p>
          <a:p>
            <a:pPr marL="82296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992" y="990600"/>
            <a:ext cx="205740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843213"/>
            <a:ext cx="240982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934" y="4239746"/>
            <a:ext cx="2333625" cy="1322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842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82880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Maximum Entropy Distribution</a:t>
            </a:r>
            <a:br>
              <a:rPr lang="en-US" dirty="0" smtClean="0"/>
            </a:br>
            <a:r>
              <a:rPr lang="en-US" dirty="0" smtClean="0"/>
              <a:t>(Jaynes 1957)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838200"/>
            <a:ext cx="7498080" cy="5105400"/>
          </a:xfrm>
        </p:spPr>
        <p:txBody>
          <a:bodyPr/>
          <a:lstStyle/>
          <a:p>
            <a:pPr marL="82296" indent="0">
              <a:buNone/>
            </a:pPr>
            <a:r>
              <a:rPr lang="en-US" dirty="0" smtClean="0"/>
              <a:t> 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0176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Distribution That Maximizes </a:t>
            </a:r>
            <a:br>
              <a:rPr lang="en-US" dirty="0" smtClean="0"/>
            </a:br>
            <a:r>
              <a:rPr lang="en-US" dirty="0" smtClean="0"/>
              <a:t>Shannon Entropy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133600"/>
            <a:ext cx="6848475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8820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0"/>
            <a:ext cx="7498080" cy="2057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Subject to the Minimum Available Information such as the Average Income. 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871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43840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According to the World Bank and International Monetary Fund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382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Average Income in the three </a:t>
            </a:r>
            <a:r>
              <a:rPr lang="en-US" dirty="0" smtClean="0"/>
              <a:t>Countries are as follows:</a:t>
            </a: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Saudi Arabia =</a:t>
            </a:r>
            <a:r>
              <a:rPr lang="en-US" dirty="0" smtClean="0"/>
              <a:t>1725 $</a:t>
            </a:r>
            <a:endParaRPr lang="en-US" dirty="0"/>
          </a:p>
          <a:p>
            <a:pPr marL="82296" indent="0">
              <a:buNone/>
            </a:pPr>
            <a:endParaRPr lang="en-US" dirty="0"/>
          </a:p>
          <a:p>
            <a:r>
              <a:rPr lang="en-US" dirty="0"/>
              <a:t>United Arab </a:t>
            </a:r>
            <a:r>
              <a:rPr lang="en-US" dirty="0" smtClean="0"/>
              <a:t>Emirates= 3235 $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Egypt=165 $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64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05000"/>
            <a:ext cx="76200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668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1524000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3553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smtClean="0"/>
              <a:t>Egypt has </a:t>
            </a:r>
            <a:r>
              <a:rPr lang="en-US" dirty="0"/>
              <a:t>the most dispersed </a:t>
            </a:r>
            <a:r>
              <a:rPr lang="en-US" dirty="0" smtClean="0"/>
              <a:t>income distribution.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The income distributions of KSA and UAE have almost the same features.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434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914400"/>
            <a:ext cx="48006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67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14400"/>
            <a:ext cx="7498080" cy="53340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Government Regulations</a:t>
            </a:r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60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14400"/>
            <a:ext cx="7498080" cy="53340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Government Regulations</a:t>
            </a:r>
          </a:p>
          <a:p>
            <a:r>
              <a:rPr lang="en-US" dirty="0" smtClean="0"/>
              <a:t>Lack </a:t>
            </a:r>
            <a:r>
              <a:rPr lang="en-US" dirty="0"/>
              <a:t>of </a:t>
            </a:r>
            <a:r>
              <a:rPr lang="en-US" dirty="0" smtClean="0"/>
              <a:t>Opportunity </a:t>
            </a:r>
            <a:r>
              <a:rPr lang="en-US" dirty="0"/>
              <a:t>to </a:t>
            </a:r>
            <a:r>
              <a:rPr lang="en-US" dirty="0" smtClean="0"/>
              <a:t>All</a:t>
            </a:r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7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14400"/>
            <a:ext cx="7498080" cy="53340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Government Regulations</a:t>
            </a:r>
          </a:p>
          <a:p>
            <a:r>
              <a:rPr lang="en-US" dirty="0" smtClean="0"/>
              <a:t>Lack </a:t>
            </a:r>
            <a:r>
              <a:rPr lang="en-US" dirty="0"/>
              <a:t>of </a:t>
            </a:r>
            <a:r>
              <a:rPr lang="en-US" dirty="0" smtClean="0"/>
              <a:t>Opportunity </a:t>
            </a:r>
            <a:r>
              <a:rPr lang="en-US" dirty="0"/>
              <a:t>to </a:t>
            </a:r>
            <a:r>
              <a:rPr lang="en-US" dirty="0" smtClean="0"/>
              <a:t>All</a:t>
            </a:r>
          </a:p>
          <a:p>
            <a:r>
              <a:rPr lang="en-US" dirty="0" smtClean="0"/>
              <a:t>Land </a:t>
            </a:r>
            <a:r>
              <a:rPr lang="en-US" dirty="0"/>
              <a:t>and </a:t>
            </a:r>
            <a:r>
              <a:rPr lang="en-US" dirty="0" smtClean="0"/>
              <a:t>Wealth Disputes</a:t>
            </a:r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41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14400"/>
            <a:ext cx="7498080" cy="53340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Government Regulations</a:t>
            </a:r>
          </a:p>
          <a:p>
            <a:r>
              <a:rPr lang="en-US" dirty="0" smtClean="0"/>
              <a:t>Lack </a:t>
            </a:r>
            <a:r>
              <a:rPr lang="en-US" dirty="0"/>
              <a:t>of </a:t>
            </a:r>
            <a:r>
              <a:rPr lang="en-US" dirty="0" smtClean="0"/>
              <a:t>Opportunity </a:t>
            </a:r>
            <a:r>
              <a:rPr lang="en-US" dirty="0"/>
              <a:t>to </a:t>
            </a:r>
            <a:r>
              <a:rPr lang="en-US" dirty="0" smtClean="0"/>
              <a:t>All</a:t>
            </a:r>
          </a:p>
          <a:p>
            <a:r>
              <a:rPr lang="en-US" dirty="0" smtClean="0"/>
              <a:t>Land </a:t>
            </a:r>
            <a:r>
              <a:rPr lang="en-US" dirty="0"/>
              <a:t>and </a:t>
            </a:r>
            <a:r>
              <a:rPr lang="en-US" dirty="0" smtClean="0"/>
              <a:t>Wealth Disputes</a:t>
            </a:r>
          </a:p>
          <a:p>
            <a:r>
              <a:rPr lang="en-US" dirty="0" smtClean="0"/>
              <a:t>Lack </a:t>
            </a:r>
            <a:r>
              <a:rPr lang="en-US" dirty="0"/>
              <a:t>of </a:t>
            </a:r>
            <a:r>
              <a:rPr lang="en-US" dirty="0" smtClean="0"/>
              <a:t>Education </a:t>
            </a:r>
            <a:r>
              <a:rPr lang="en-US" dirty="0"/>
              <a:t>and the </a:t>
            </a:r>
            <a:r>
              <a:rPr lang="en-US" dirty="0" smtClean="0"/>
              <a:t>Caste System</a:t>
            </a:r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85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14400"/>
            <a:ext cx="7498080" cy="53340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Government Regulations</a:t>
            </a:r>
          </a:p>
          <a:p>
            <a:r>
              <a:rPr lang="en-US" dirty="0" smtClean="0"/>
              <a:t>Lack </a:t>
            </a:r>
            <a:r>
              <a:rPr lang="en-US" dirty="0"/>
              <a:t>of </a:t>
            </a:r>
            <a:r>
              <a:rPr lang="en-US" dirty="0" smtClean="0"/>
              <a:t>Opportunity </a:t>
            </a:r>
            <a:r>
              <a:rPr lang="en-US" dirty="0"/>
              <a:t>to </a:t>
            </a:r>
            <a:r>
              <a:rPr lang="en-US" dirty="0" smtClean="0"/>
              <a:t>All</a:t>
            </a:r>
          </a:p>
          <a:p>
            <a:r>
              <a:rPr lang="en-US" dirty="0" smtClean="0"/>
              <a:t>Land </a:t>
            </a:r>
            <a:r>
              <a:rPr lang="en-US" dirty="0"/>
              <a:t>and </a:t>
            </a:r>
            <a:r>
              <a:rPr lang="en-US" dirty="0" smtClean="0"/>
              <a:t>Wealth Disputes</a:t>
            </a:r>
          </a:p>
          <a:p>
            <a:r>
              <a:rPr lang="en-US" dirty="0" smtClean="0"/>
              <a:t>Lack </a:t>
            </a:r>
            <a:r>
              <a:rPr lang="en-US" dirty="0"/>
              <a:t>of </a:t>
            </a:r>
            <a:r>
              <a:rPr lang="en-US" dirty="0" smtClean="0"/>
              <a:t>Education </a:t>
            </a:r>
            <a:r>
              <a:rPr lang="en-US" dirty="0"/>
              <a:t>and the </a:t>
            </a:r>
            <a:r>
              <a:rPr lang="en-US" dirty="0" smtClean="0"/>
              <a:t>Caste System</a:t>
            </a:r>
          </a:p>
          <a:p>
            <a:r>
              <a:rPr lang="en-US" dirty="0" smtClean="0"/>
              <a:t>Unfair Practices </a:t>
            </a:r>
            <a:r>
              <a:rPr lang="en-US" dirty="0"/>
              <a:t>of </a:t>
            </a:r>
            <a:r>
              <a:rPr lang="en-US" dirty="0" smtClean="0"/>
              <a:t>Political Systems</a:t>
            </a:r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72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Entropy (Shannon 1948)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133600"/>
            <a:ext cx="6848475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684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Income Distribution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531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73A21E68A2E242A1526AEDDC2FD532" ma:contentTypeVersion="2" ma:contentTypeDescription="Create a new document." ma:contentTypeScope="" ma:versionID="157c225d258540a97fd6430e8a60b394">
  <xsd:schema xmlns:xsd="http://www.w3.org/2001/XMLSchema" xmlns:xs="http://www.w3.org/2001/XMLSchema" xmlns:p="http://schemas.microsoft.com/office/2006/metadata/properties" xmlns:ns1="http://schemas.microsoft.com/sharepoint/v3" xmlns:ns2="b4e70e4a-9d52-4d4c-aa2f-92d1474cace6" targetNamespace="http://schemas.microsoft.com/office/2006/metadata/properties" ma:root="true" ma:fieldsID="31422e942b709250fde4e97c4aebb9c2" ns1:_="" ns2:_="">
    <xsd:import namespace="http://schemas.microsoft.com/sharepoint/v3"/>
    <xsd:import namespace="b4e70e4a-9d52-4d4c-aa2f-92d1474cace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0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70e4a-9d52-4d4c-aa2f-92d1474cace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8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SharedWithUsers xmlns="b4e70e4a-9d52-4d4c-aa2f-92d1474cace6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12E11A91-38BA-4EF3-BC89-7DA0F35E118B}"/>
</file>

<file path=customXml/itemProps2.xml><?xml version="1.0" encoding="utf-8"?>
<ds:datastoreItem xmlns:ds="http://schemas.openxmlformats.org/officeDocument/2006/customXml" ds:itemID="{431DE195-07EF-4B34-8955-A9A991FEC3DA}"/>
</file>

<file path=customXml/itemProps3.xml><?xml version="1.0" encoding="utf-8"?>
<ds:datastoreItem xmlns:ds="http://schemas.openxmlformats.org/officeDocument/2006/customXml" ds:itemID="{F1D5E144-1AB8-4EC7-B64E-2753425216CF}"/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1093</TotalTime>
  <Words>179</Words>
  <Application>Microsoft Office PowerPoint</Application>
  <PresentationFormat>On-screen Show (4:3)</PresentationFormat>
  <Paragraphs>65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Gill Sans MT</vt:lpstr>
      <vt:lpstr>Majalla UI</vt:lpstr>
      <vt:lpstr>Verdana</vt:lpstr>
      <vt:lpstr>Wingdings 2</vt:lpstr>
      <vt:lpstr>Solstice</vt:lpstr>
      <vt:lpstr>Estimating the Income Distribution of Some Islamic Countries Based on Entropy Measures  Omar Kittaneh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Entropy (Shannon 1948)</vt:lpstr>
      <vt:lpstr>The Income Distribution</vt:lpstr>
      <vt:lpstr>PowerPoint Presentation</vt:lpstr>
      <vt:lpstr>The Maximum Entropy Distribution (Jaynes 1957)</vt:lpstr>
      <vt:lpstr>The Distribution That Maximizes  Shannon Entropy</vt:lpstr>
      <vt:lpstr>Subject to the Minimum Available Information such as the Average Income. </vt:lpstr>
      <vt:lpstr>According to the World Bank and International Monetary Fund</vt:lpstr>
      <vt:lpstr>The Average Income in the three Countries are as follows: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122</dc:title>
  <dc:creator>MC-5-31</dc:creator>
  <dc:description/>
  <cp:lastModifiedBy>Omar Kitanneh, Ph.D</cp:lastModifiedBy>
  <cp:revision>46</cp:revision>
  <dcterms:created xsi:type="dcterms:W3CDTF">2006-08-16T00:00:00Z</dcterms:created>
  <dcterms:modified xsi:type="dcterms:W3CDTF">2017-12-19T12:15:52Z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0x0101006773A21E68A2E242A1526AEDDC2FD532</vt:lpwstr>
  </property>
  <property fmtid="{D5CDD505-2E9C-101B-9397-08002B2CF9AE}" pid="3" name="Order">
    <vt:r8>600</vt:r8>
  </property>
  <property fmtid="{D5CDD505-2E9C-101B-9397-08002B2CF9AE}" pid="4" name="TemplateUrl">
    <vt:lpwstr/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</Properties>
</file>